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
  </p:notesMasterIdLst>
  <p:sldIdLst>
    <p:sldId id="256" r:id="rId2"/>
    <p:sldId id="259" r:id="rId3"/>
    <p:sldId id="260" r:id="rId4"/>
    <p:sldId id="257" r:id="rId5"/>
  </p:sldIdLst>
  <p:sldSz cx="9906000" cy="6858000" type="A4"/>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D8D20C-26C7-44DE-9CE3-AFCA69D2ADDB}" v="28" dt="2025-05-29T09:25:57.9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138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GB"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65EF752-FECC-4766-A8DC-39BF5656724E}" type="datetimeFigureOut">
              <a:rPr lang="en-GB" smtClean="0"/>
              <a:t>15/08/2025</a:t>
            </a:fld>
            <a:endParaRPr lang="en-GB" dirty="0"/>
          </a:p>
        </p:txBody>
      </p:sp>
      <p:sp>
        <p:nvSpPr>
          <p:cNvPr id="4" name="Slide Image Placeholder 3"/>
          <p:cNvSpPr>
            <a:spLocks noGrp="1" noRot="1" noChangeAspect="1"/>
          </p:cNvSpPr>
          <p:nvPr>
            <p:ph type="sldImg" idx="2"/>
          </p:nvPr>
        </p:nvSpPr>
        <p:spPr>
          <a:xfrm>
            <a:off x="1239838" y="1162050"/>
            <a:ext cx="4530725" cy="3136900"/>
          </a:xfrm>
          <a:prstGeom prst="rect">
            <a:avLst/>
          </a:prstGeom>
          <a:noFill/>
          <a:ln w="12700">
            <a:solidFill>
              <a:prstClr val="black"/>
            </a:solidFill>
          </a:ln>
        </p:spPr>
        <p:txBody>
          <a:bodyPr vert="horz" lIns="93177" tIns="46589" rIns="93177" bIns="46589" rtlCol="0" anchor="ctr"/>
          <a:lstStyle/>
          <a:p>
            <a:endParaRPr lang="en-GB"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GB"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E017332-E339-4A7A-AC78-943CC1D1439C}" type="slidenum">
              <a:rPr lang="en-GB" smtClean="0"/>
              <a:t>‹#›</a:t>
            </a:fld>
            <a:endParaRPr lang="en-GB" dirty="0"/>
          </a:p>
        </p:txBody>
      </p:sp>
    </p:spTree>
    <p:extLst>
      <p:ext uri="{BB962C8B-B14F-4D97-AF65-F5344CB8AC3E}">
        <p14:creationId xmlns:p14="http://schemas.microsoft.com/office/powerpoint/2010/main" val="1842219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D965DE2-9A28-4E1F-B02F-365157D9DA47}" type="datetimeFigureOut">
              <a:rPr lang="en-GB" smtClean="0"/>
              <a:t>15/08/2025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B7A8E0E-CB15-45FA-A9DA-BE963610037F}" type="slidenum">
              <a:rPr lang="en-GB" smtClean="0"/>
              <a:t>‹#›</a:t>
            </a:fld>
            <a:endParaRPr lang="en-GB" dirty="0"/>
          </a:p>
        </p:txBody>
      </p:sp>
    </p:spTree>
    <p:extLst>
      <p:ext uri="{BB962C8B-B14F-4D97-AF65-F5344CB8AC3E}">
        <p14:creationId xmlns:p14="http://schemas.microsoft.com/office/powerpoint/2010/main" val="1587460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965DE2-9A28-4E1F-B02F-365157D9DA47}" type="datetimeFigureOut">
              <a:rPr lang="en-GB" smtClean="0"/>
              <a:t>15/08/2025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B7A8E0E-CB15-45FA-A9DA-BE963610037F}" type="slidenum">
              <a:rPr lang="en-GB" smtClean="0"/>
              <a:t>‹#›</a:t>
            </a:fld>
            <a:endParaRPr lang="en-GB" dirty="0"/>
          </a:p>
        </p:txBody>
      </p:sp>
    </p:spTree>
    <p:extLst>
      <p:ext uri="{BB962C8B-B14F-4D97-AF65-F5344CB8AC3E}">
        <p14:creationId xmlns:p14="http://schemas.microsoft.com/office/powerpoint/2010/main" val="1726000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965DE2-9A28-4E1F-B02F-365157D9DA47}" type="datetimeFigureOut">
              <a:rPr lang="en-GB" smtClean="0"/>
              <a:t>15/08/2025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B7A8E0E-CB15-45FA-A9DA-BE963610037F}" type="slidenum">
              <a:rPr lang="en-GB" smtClean="0"/>
              <a:t>‹#›</a:t>
            </a:fld>
            <a:endParaRPr lang="en-GB" dirty="0"/>
          </a:p>
        </p:txBody>
      </p:sp>
    </p:spTree>
    <p:extLst>
      <p:ext uri="{BB962C8B-B14F-4D97-AF65-F5344CB8AC3E}">
        <p14:creationId xmlns:p14="http://schemas.microsoft.com/office/powerpoint/2010/main" val="952763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965DE2-9A28-4E1F-B02F-365157D9DA47}" type="datetimeFigureOut">
              <a:rPr lang="en-GB" smtClean="0"/>
              <a:t>15/08/2025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B7A8E0E-CB15-45FA-A9DA-BE963610037F}" type="slidenum">
              <a:rPr lang="en-GB" smtClean="0"/>
              <a:t>‹#›</a:t>
            </a:fld>
            <a:endParaRPr lang="en-GB" dirty="0"/>
          </a:p>
        </p:txBody>
      </p:sp>
    </p:spTree>
    <p:extLst>
      <p:ext uri="{BB962C8B-B14F-4D97-AF65-F5344CB8AC3E}">
        <p14:creationId xmlns:p14="http://schemas.microsoft.com/office/powerpoint/2010/main" val="4106384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D965DE2-9A28-4E1F-B02F-365157D9DA47}" type="datetimeFigureOut">
              <a:rPr lang="en-GB" smtClean="0"/>
              <a:t>15/08/2025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B7A8E0E-CB15-45FA-A9DA-BE963610037F}" type="slidenum">
              <a:rPr lang="en-GB" smtClean="0"/>
              <a:t>‹#›</a:t>
            </a:fld>
            <a:endParaRPr lang="en-GB" dirty="0"/>
          </a:p>
        </p:txBody>
      </p:sp>
    </p:spTree>
    <p:extLst>
      <p:ext uri="{BB962C8B-B14F-4D97-AF65-F5344CB8AC3E}">
        <p14:creationId xmlns:p14="http://schemas.microsoft.com/office/powerpoint/2010/main" val="3950104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965DE2-9A28-4E1F-B02F-365157D9DA47}" type="datetimeFigureOut">
              <a:rPr lang="en-GB" smtClean="0"/>
              <a:t>15/08/2025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B7A8E0E-CB15-45FA-A9DA-BE963610037F}" type="slidenum">
              <a:rPr lang="en-GB" smtClean="0"/>
              <a:t>‹#›</a:t>
            </a:fld>
            <a:endParaRPr lang="en-GB" dirty="0"/>
          </a:p>
        </p:txBody>
      </p:sp>
    </p:spTree>
    <p:extLst>
      <p:ext uri="{BB962C8B-B14F-4D97-AF65-F5344CB8AC3E}">
        <p14:creationId xmlns:p14="http://schemas.microsoft.com/office/powerpoint/2010/main" val="456168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D965DE2-9A28-4E1F-B02F-365157D9DA47}" type="datetimeFigureOut">
              <a:rPr lang="en-GB" smtClean="0"/>
              <a:t>15/08/2025</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7B7A8E0E-CB15-45FA-A9DA-BE963610037F}" type="slidenum">
              <a:rPr lang="en-GB" smtClean="0"/>
              <a:t>‹#›</a:t>
            </a:fld>
            <a:endParaRPr lang="en-GB" dirty="0"/>
          </a:p>
        </p:txBody>
      </p:sp>
    </p:spTree>
    <p:extLst>
      <p:ext uri="{BB962C8B-B14F-4D97-AF65-F5344CB8AC3E}">
        <p14:creationId xmlns:p14="http://schemas.microsoft.com/office/powerpoint/2010/main" val="1171251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D965DE2-9A28-4E1F-B02F-365157D9DA47}" type="datetimeFigureOut">
              <a:rPr lang="en-GB" smtClean="0"/>
              <a:t>15/08/2025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B7A8E0E-CB15-45FA-A9DA-BE963610037F}" type="slidenum">
              <a:rPr lang="en-GB" smtClean="0"/>
              <a:t>‹#›</a:t>
            </a:fld>
            <a:endParaRPr lang="en-GB" dirty="0"/>
          </a:p>
        </p:txBody>
      </p:sp>
    </p:spTree>
    <p:extLst>
      <p:ext uri="{BB962C8B-B14F-4D97-AF65-F5344CB8AC3E}">
        <p14:creationId xmlns:p14="http://schemas.microsoft.com/office/powerpoint/2010/main" val="945233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965DE2-9A28-4E1F-B02F-365157D9DA47}" type="datetimeFigureOut">
              <a:rPr lang="en-GB" smtClean="0"/>
              <a:t>15/08/2025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B7A8E0E-CB15-45FA-A9DA-BE963610037F}" type="slidenum">
              <a:rPr lang="en-GB" smtClean="0"/>
              <a:t>‹#›</a:t>
            </a:fld>
            <a:endParaRPr lang="en-GB" dirty="0"/>
          </a:p>
        </p:txBody>
      </p:sp>
    </p:spTree>
    <p:extLst>
      <p:ext uri="{BB962C8B-B14F-4D97-AF65-F5344CB8AC3E}">
        <p14:creationId xmlns:p14="http://schemas.microsoft.com/office/powerpoint/2010/main" val="1393018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D965DE2-9A28-4E1F-B02F-365157D9DA47}" type="datetimeFigureOut">
              <a:rPr lang="en-GB" smtClean="0"/>
              <a:t>15/08/2025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B7A8E0E-CB15-45FA-A9DA-BE963610037F}" type="slidenum">
              <a:rPr lang="en-GB" smtClean="0"/>
              <a:t>‹#›</a:t>
            </a:fld>
            <a:endParaRPr lang="en-GB" dirty="0"/>
          </a:p>
        </p:txBody>
      </p:sp>
    </p:spTree>
    <p:extLst>
      <p:ext uri="{BB962C8B-B14F-4D97-AF65-F5344CB8AC3E}">
        <p14:creationId xmlns:p14="http://schemas.microsoft.com/office/powerpoint/2010/main" val="3937559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D965DE2-9A28-4E1F-B02F-365157D9DA47}" type="datetimeFigureOut">
              <a:rPr lang="en-GB" smtClean="0"/>
              <a:t>15/08/2025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B7A8E0E-CB15-45FA-A9DA-BE963610037F}" type="slidenum">
              <a:rPr lang="en-GB" smtClean="0"/>
              <a:t>‹#›</a:t>
            </a:fld>
            <a:endParaRPr lang="en-GB" dirty="0"/>
          </a:p>
        </p:txBody>
      </p:sp>
    </p:spTree>
    <p:extLst>
      <p:ext uri="{BB962C8B-B14F-4D97-AF65-F5344CB8AC3E}">
        <p14:creationId xmlns:p14="http://schemas.microsoft.com/office/powerpoint/2010/main" val="4014138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965DE2-9A28-4E1F-B02F-365157D9DA47}" type="datetimeFigureOut">
              <a:rPr lang="en-GB" smtClean="0"/>
              <a:t>15/08/2025</a:t>
            </a:fld>
            <a:endParaRPr lang="en-GB" dirty="0"/>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7A8E0E-CB15-45FA-A9DA-BE963610037F}" type="slidenum">
              <a:rPr lang="en-GB" smtClean="0"/>
              <a:t>‹#›</a:t>
            </a:fld>
            <a:endParaRPr lang="en-GB" dirty="0"/>
          </a:p>
        </p:txBody>
      </p:sp>
    </p:spTree>
    <p:extLst>
      <p:ext uri="{BB962C8B-B14F-4D97-AF65-F5344CB8AC3E}">
        <p14:creationId xmlns:p14="http://schemas.microsoft.com/office/powerpoint/2010/main" val="8514130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2" Type="http://schemas.openxmlformats.org/officeDocument/2006/relationships/hyperlink" Target="mailto:dominic.tomlinson@bracketts.co.uk"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emf"/><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CC1C5D-AE3D-8801-4E84-1F0B001D7731}"/>
              </a:ext>
            </a:extLst>
          </p:cNvPr>
          <p:cNvPicPr>
            <a:picLocks noChangeAspect="1"/>
          </p:cNvPicPr>
          <p:nvPr/>
        </p:nvPicPr>
        <p:blipFill>
          <a:blip r:embed="rId2"/>
          <a:stretch>
            <a:fillRect/>
          </a:stretch>
        </p:blipFill>
        <p:spPr>
          <a:xfrm>
            <a:off x="0" y="1"/>
            <a:ext cx="9906000" cy="6096000"/>
          </a:xfrm>
          <a:prstGeom prst="rect">
            <a:avLst/>
          </a:prstGeom>
        </p:spPr>
      </p:pic>
      <p:pic>
        <p:nvPicPr>
          <p:cNvPr id="4" name="Picture 3"/>
          <p:cNvPicPr>
            <a:picLocks noChangeAspect="1"/>
          </p:cNvPicPr>
          <p:nvPr/>
        </p:nvPicPr>
        <p:blipFill rotWithShape="1">
          <a:blip r:embed="rId3"/>
          <a:srcRect b="60255"/>
          <a:stretch/>
        </p:blipFill>
        <p:spPr>
          <a:xfrm>
            <a:off x="0" y="5460521"/>
            <a:ext cx="9906000" cy="1397479"/>
          </a:xfrm>
          <a:prstGeom prst="rect">
            <a:avLst/>
          </a:prstGeom>
        </p:spPr>
      </p:pic>
      <p:sp>
        <p:nvSpPr>
          <p:cNvPr id="10" name="TextBox 9"/>
          <p:cNvSpPr txBox="1"/>
          <p:nvPr/>
        </p:nvSpPr>
        <p:spPr>
          <a:xfrm>
            <a:off x="0" y="5522455"/>
            <a:ext cx="7178040" cy="1051570"/>
          </a:xfrm>
          <a:prstGeom prst="rect">
            <a:avLst/>
          </a:prstGeom>
          <a:noFill/>
        </p:spPr>
        <p:txBody>
          <a:bodyPr wrap="square" rtlCol="0">
            <a:spAutoFit/>
          </a:bodyPr>
          <a:lstStyle/>
          <a:p>
            <a:pPr marL="93901">
              <a:spcBef>
                <a:spcPts val="548"/>
              </a:spcBef>
            </a:pPr>
            <a:r>
              <a:rPr lang="en-GB" sz="2000" dirty="0">
                <a:solidFill>
                  <a:srgbClr val="FF0000"/>
                </a:solidFill>
                <a:latin typeface="Gill Sans MT" panose="020B0502020104020203" pitchFamily="34" charset="0"/>
                <a:ea typeface="Verdana" panose="020B0604030504040204" pitchFamily="34" charset="0"/>
                <a:cs typeface="Verdana" panose="020B0604030504040204" pitchFamily="34" charset="0"/>
              </a:rPr>
              <a:t>TO LET </a:t>
            </a:r>
            <a:r>
              <a:rPr lang="en-US" sz="1600" dirty="0">
                <a:solidFill>
                  <a:schemeClr val="bg1"/>
                </a:solidFill>
                <a:latin typeface="Gill Sans MT" panose="020B0502020104020203" pitchFamily="34" charset="0"/>
                <a:ea typeface="Verdana" panose="020B0604030504040204" pitchFamily="34" charset="0"/>
                <a:cs typeface="Verdana" panose="020B0604030504040204" pitchFamily="34" charset="0"/>
              </a:rPr>
              <a:t>7 ha</a:t>
            </a:r>
            <a:r>
              <a:rPr lang="en-US" sz="1600" dirty="0">
                <a:solidFill>
                  <a:schemeClr val="bg1"/>
                </a:solidFill>
                <a:latin typeface="Gill Sans MT" panose="020B0502020104020203" pitchFamily="34" charset="0"/>
              </a:rPr>
              <a:t> (17.32 acres)</a:t>
            </a:r>
          </a:p>
          <a:p>
            <a:pPr marL="93901">
              <a:spcBef>
                <a:spcPts val="548"/>
              </a:spcBef>
            </a:pPr>
            <a:r>
              <a:rPr lang="en-US" dirty="0">
                <a:solidFill>
                  <a:srgbClr val="FFFFFF"/>
                </a:solidFill>
                <a:latin typeface="Gill Sans MT" panose="020B0502020104020203" pitchFamily="34" charset="0"/>
                <a:ea typeface="Verdana" panose="020B0604030504040204" pitchFamily="34" charset="0"/>
                <a:cs typeface="Verdana" panose="020B0604030504040204" pitchFamily="34" charset="0"/>
              </a:rPr>
              <a:t>HARD STANDING SURFACED YARD</a:t>
            </a:r>
          </a:p>
          <a:p>
            <a:pPr marL="93901">
              <a:spcBef>
                <a:spcPts val="548"/>
              </a:spcBef>
            </a:pPr>
            <a:r>
              <a:rPr lang="en-US" sz="1600" dirty="0">
                <a:solidFill>
                  <a:srgbClr val="FFFFFF"/>
                </a:solidFill>
                <a:latin typeface="Gill Sans MT" panose="020B0502020104020203" pitchFamily="34" charset="0"/>
                <a:ea typeface="Verdana" panose="020B0604030504040204" pitchFamily="34" charset="0"/>
                <a:cs typeface="Verdana" panose="020B0604030504040204" pitchFamily="34" charset="0"/>
              </a:rPr>
              <a:t>COBLANDS NURSERIES, TRENCH ROAD, TONBRIDGE, KENT,  TN11 9NG</a:t>
            </a:r>
            <a:endParaRPr lang="en-GB" sz="1600" dirty="0">
              <a:latin typeface="Gill Sans MT" panose="020B0502020104020203" pitchFamily="34" charset="0"/>
              <a:ea typeface="Verdana" panose="020B0604030504040204" pitchFamily="34" charset="0"/>
              <a:cs typeface="Verdana" panose="020B0604030504040204" pitchFamily="34" charset="0"/>
            </a:endParaRPr>
          </a:p>
        </p:txBody>
      </p:sp>
      <p:pic>
        <p:nvPicPr>
          <p:cNvPr id="5" name="docshape7"/>
          <p:cNvPicPr>
            <a:picLocks noChangeAspect="1" noChangeArrowheads="1"/>
          </p:cNvPicPr>
          <p:nvPr/>
        </p:nvPicPr>
        <p:blipFill rotWithShape="1">
          <a:blip r:embed="rId4">
            <a:extLst>
              <a:ext uri="{28A0092B-C50C-407E-A947-70E740481C1C}">
                <a14:useLocalDpi xmlns:a14="http://schemas.microsoft.com/office/drawing/2010/main" val="0"/>
              </a:ext>
            </a:extLst>
          </a:blip>
          <a:srcRect l="72192"/>
          <a:stretch/>
        </p:blipFill>
        <p:spPr bwMode="auto">
          <a:xfrm>
            <a:off x="7151298" y="5678160"/>
            <a:ext cx="2754702" cy="9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5934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53796" y="109728"/>
            <a:ext cx="3089944" cy="6694140"/>
          </a:xfrm>
          <a:prstGeom prst="rect">
            <a:avLst/>
          </a:prstGeom>
          <a:noFill/>
          <a:ln>
            <a:noFill/>
          </a:ln>
        </p:spPr>
        <p:txBody>
          <a:bodyPr wrap="square" numCol="1" spcCol="216000" rtlCol="0">
            <a:spAutoFit/>
          </a:bodyPr>
          <a:lstStyle/>
          <a:p>
            <a:pPr>
              <a:lnSpc>
                <a:spcPct val="150000"/>
              </a:lnSpc>
              <a:spcAft>
                <a:spcPts val="600"/>
              </a:spcAft>
            </a:pPr>
            <a:r>
              <a:rPr lang="en-US" sz="1400" b="1" dirty="0">
                <a:solidFill>
                  <a:schemeClr val="accent5">
                    <a:lumMod val="50000"/>
                  </a:schemeClr>
                </a:solidFill>
                <a:latin typeface="Gill Sans MT" panose="020B0502020104020203" pitchFamily="34" charset="0"/>
              </a:rPr>
              <a:t>PLANNING</a:t>
            </a:r>
          </a:p>
          <a:p>
            <a:pPr>
              <a:spcAft>
                <a:spcPts val="600"/>
              </a:spcAft>
            </a:pPr>
            <a:r>
              <a:rPr lang="en-US" sz="1400" dirty="0">
                <a:solidFill>
                  <a:schemeClr val="accent5">
                    <a:lumMod val="50000"/>
                  </a:schemeClr>
                </a:solidFill>
                <a:latin typeface="Gill Sans MT" panose="020B0502020104020203" pitchFamily="34" charset="0"/>
              </a:rPr>
              <a:t>Interested parties advised to check that their intended use is lawful with the LPA.</a:t>
            </a:r>
          </a:p>
          <a:p>
            <a:pPr>
              <a:lnSpc>
                <a:spcPct val="150000"/>
              </a:lnSpc>
              <a:spcAft>
                <a:spcPts val="600"/>
              </a:spcAft>
            </a:pPr>
            <a:r>
              <a:rPr lang="en-US" sz="1400" b="1" dirty="0">
                <a:solidFill>
                  <a:schemeClr val="accent5">
                    <a:lumMod val="50000"/>
                  </a:schemeClr>
                </a:solidFill>
                <a:latin typeface="Gill Sans MT" panose="020B0502020104020203" pitchFamily="34" charset="0"/>
              </a:rPr>
              <a:t>TERMS</a:t>
            </a:r>
          </a:p>
          <a:p>
            <a:r>
              <a:rPr lang="en-US" sz="1400" dirty="0">
                <a:solidFill>
                  <a:schemeClr val="accent5">
                    <a:lumMod val="50000"/>
                  </a:schemeClr>
                </a:solidFill>
                <a:latin typeface="Gill Sans MT" panose="020B0502020104020203" pitchFamily="34" charset="0"/>
              </a:rPr>
              <a:t>The site is available to be let by way of a new effective full repairing and insuring lease, outside the Landlord and Tenant Act 1954. For a term of 2 years, subject to a 6 months rolling break thereafter (</a:t>
            </a:r>
            <a:r>
              <a:rPr lang="en-US" sz="1400">
                <a:solidFill>
                  <a:schemeClr val="accent5">
                    <a:lumMod val="50000"/>
                  </a:schemeClr>
                </a:solidFill>
                <a:latin typeface="Gill Sans MT" panose="020B0502020104020203" pitchFamily="34" charset="0"/>
              </a:rPr>
              <a:t>landlord-only).</a:t>
            </a:r>
            <a:endParaRPr lang="en-US" sz="1400" dirty="0">
              <a:solidFill>
                <a:schemeClr val="accent5">
                  <a:lumMod val="50000"/>
                </a:schemeClr>
              </a:solidFill>
              <a:latin typeface="Gill Sans MT" panose="020B0502020104020203" pitchFamily="34" charset="0"/>
            </a:endParaRPr>
          </a:p>
          <a:p>
            <a:endParaRPr lang="en-US" sz="1400" dirty="0">
              <a:solidFill>
                <a:schemeClr val="accent5">
                  <a:lumMod val="50000"/>
                </a:schemeClr>
              </a:solidFill>
              <a:latin typeface="Gill Sans MT" panose="020B0502020104020203" pitchFamily="34" charset="0"/>
            </a:endParaRPr>
          </a:p>
          <a:p>
            <a:pPr>
              <a:lnSpc>
                <a:spcPct val="150000"/>
              </a:lnSpc>
              <a:spcAft>
                <a:spcPts val="600"/>
              </a:spcAft>
            </a:pPr>
            <a:r>
              <a:rPr lang="en-US" sz="1400" b="1" dirty="0">
                <a:solidFill>
                  <a:schemeClr val="accent5">
                    <a:lumMod val="50000"/>
                  </a:schemeClr>
                </a:solidFill>
                <a:latin typeface="Gill Sans MT" panose="020B0502020104020203" pitchFamily="34" charset="0"/>
              </a:rPr>
              <a:t>RENT</a:t>
            </a:r>
          </a:p>
          <a:p>
            <a:r>
              <a:rPr lang="en-US" sz="1400" dirty="0">
                <a:solidFill>
                  <a:schemeClr val="accent5">
                    <a:lumMod val="50000"/>
                  </a:schemeClr>
                </a:solidFill>
                <a:latin typeface="Gill Sans MT" panose="020B0502020104020203" pitchFamily="34" charset="0"/>
              </a:rPr>
              <a:t>Rent on application.  VAT is payable.</a:t>
            </a:r>
          </a:p>
          <a:p>
            <a:endParaRPr lang="en-US" sz="1400" dirty="0">
              <a:solidFill>
                <a:schemeClr val="accent5">
                  <a:lumMod val="50000"/>
                </a:schemeClr>
              </a:solidFill>
              <a:latin typeface="Gill Sans MT" panose="020B0502020104020203" pitchFamily="34" charset="0"/>
            </a:endParaRPr>
          </a:p>
          <a:p>
            <a:pPr>
              <a:lnSpc>
                <a:spcPct val="150000"/>
              </a:lnSpc>
              <a:spcAft>
                <a:spcPts val="600"/>
              </a:spcAft>
            </a:pPr>
            <a:r>
              <a:rPr lang="en-US" sz="1400" b="1" dirty="0">
                <a:solidFill>
                  <a:schemeClr val="accent5">
                    <a:lumMod val="50000"/>
                  </a:schemeClr>
                </a:solidFill>
                <a:latin typeface="Gill Sans MT" panose="020B0502020104020203" pitchFamily="34" charset="0"/>
              </a:rPr>
              <a:t>BUSINESS RATES</a:t>
            </a:r>
          </a:p>
          <a:p>
            <a:r>
              <a:rPr lang="en-US" sz="1400" dirty="0">
                <a:solidFill>
                  <a:schemeClr val="accent5">
                    <a:lumMod val="50000"/>
                  </a:schemeClr>
                </a:solidFill>
                <a:latin typeface="Gill Sans MT" panose="020B0502020104020203" pitchFamily="34" charset="0"/>
              </a:rPr>
              <a:t>TBC </a:t>
            </a:r>
          </a:p>
          <a:p>
            <a:endParaRPr lang="en-US" sz="1400" dirty="0">
              <a:solidFill>
                <a:schemeClr val="accent5">
                  <a:lumMod val="50000"/>
                </a:schemeClr>
              </a:solidFill>
              <a:latin typeface="Gill Sans MT" panose="020B0502020104020203" pitchFamily="34" charset="0"/>
            </a:endParaRPr>
          </a:p>
          <a:p>
            <a:pPr>
              <a:lnSpc>
                <a:spcPct val="150000"/>
              </a:lnSpc>
              <a:spcAft>
                <a:spcPts val="600"/>
              </a:spcAft>
            </a:pPr>
            <a:r>
              <a:rPr lang="en-US" sz="1400" b="1" dirty="0">
                <a:solidFill>
                  <a:schemeClr val="accent5">
                    <a:lumMod val="50000"/>
                  </a:schemeClr>
                </a:solidFill>
                <a:latin typeface="Gill Sans MT" panose="020B0502020104020203" pitchFamily="34" charset="0"/>
              </a:rPr>
              <a:t>DEPOSIT</a:t>
            </a:r>
          </a:p>
          <a:p>
            <a:r>
              <a:rPr lang="en-US" sz="1400" dirty="0">
                <a:solidFill>
                  <a:schemeClr val="accent5">
                    <a:lumMod val="50000"/>
                  </a:schemeClr>
                </a:solidFill>
                <a:latin typeface="Gill Sans MT" panose="020B0502020104020203" pitchFamily="34" charset="0"/>
              </a:rPr>
              <a:t>The ingoing Tenant will be required to provide a deposit.</a:t>
            </a:r>
          </a:p>
          <a:p>
            <a:endParaRPr lang="en-US" sz="1400" dirty="0">
              <a:solidFill>
                <a:schemeClr val="accent5">
                  <a:lumMod val="50000"/>
                </a:schemeClr>
              </a:solidFill>
              <a:latin typeface="Gill Sans MT" panose="020B0502020104020203" pitchFamily="34" charset="0"/>
            </a:endParaRPr>
          </a:p>
          <a:p>
            <a:endParaRPr lang="en-US" sz="1400" dirty="0">
              <a:solidFill>
                <a:schemeClr val="accent5">
                  <a:lumMod val="50000"/>
                </a:schemeClr>
              </a:solidFill>
              <a:latin typeface="Gill Sans MT" panose="020B0502020104020203" pitchFamily="34" charset="0"/>
            </a:endParaRPr>
          </a:p>
          <a:p>
            <a:endParaRPr lang="en-US" sz="1400" dirty="0">
              <a:solidFill>
                <a:schemeClr val="accent5">
                  <a:lumMod val="50000"/>
                </a:schemeClr>
              </a:solidFill>
              <a:latin typeface="Gill Sans MT" panose="020B0502020104020203" pitchFamily="34" charset="0"/>
            </a:endParaRPr>
          </a:p>
          <a:p>
            <a:endParaRPr lang="en-US" sz="1400" dirty="0">
              <a:solidFill>
                <a:srgbClr val="002060"/>
              </a:solidFill>
              <a:latin typeface="Gill Sans MT" panose="020B0502020104020203" pitchFamily="34" charset="0"/>
            </a:endParaRPr>
          </a:p>
        </p:txBody>
      </p:sp>
      <p:sp>
        <p:nvSpPr>
          <p:cNvPr id="5" name="TextBox 4"/>
          <p:cNvSpPr txBox="1"/>
          <p:nvPr/>
        </p:nvSpPr>
        <p:spPr>
          <a:xfrm>
            <a:off x="122570" y="73011"/>
            <a:ext cx="3165664" cy="5247590"/>
          </a:xfrm>
          <a:prstGeom prst="rect">
            <a:avLst/>
          </a:prstGeom>
          <a:noFill/>
          <a:ln>
            <a:noFill/>
          </a:ln>
        </p:spPr>
        <p:txBody>
          <a:bodyPr wrap="square" numCol="1" spcCol="216000" rtlCol="0">
            <a:spAutoFit/>
          </a:bodyPr>
          <a:lstStyle/>
          <a:p>
            <a:pPr lvl="0" algn="just">
              <a:lnSpc>
                <a:spcPct val="150000"/>
              </a:lnSpc>
              <a:spcAft>
                <a:spcPts val="600"/>
              </a:spcAft>
            </a:pPr>
            <a:r>
              <a:rPr lang="en-US" sz="1400" b="1" dirty="0">
                <a:solidFill>
                  <a:srgbClr val="002060"/>
                </a:solidFill>
                <a:latin typeface="Gill Sans MT" panose="020B0502020104020203" pitchFamily="34" charset="0"/>
              </a:rPr>
              <a:t>LOCATION</a:t>
            </a:r>
          </a:p>
          <a:p>
            <a:pPr algn="just"/>
            <a:r>
              <a:rPr lang="en-US" sz="1400" b="0" i="0" u="none" strike="noStrike" baseline="0" dirty="0" err="1">
                <a:solidFill>
                  <a:srgbClr val="002060"/>
                </a:solidFill>
                <a:latin typeface="Gill Sans MT" panose="020B0502020104020203" pitchFamily="34" charset="0"/>
              </a:rPr>
              <a:t>Coblands</a:t>
            </a:r>
            <a:r>
              <a:rPr lang="en-US" sz="1400" b="0" i="0" u="none" strike="noStrike" baseline="0" dirty="0">
                <a:solidFill>
                  <a:srgbClr val="002060"/>
                </a:solidFill>
                <a:latin typeface="Gill Sans MT" panose="020B0502020104020203" pitchFamily="34" charset="0"/>
              </a:rPr>
              <a:t> Nurseries is situated to the North of Tonbridge. It is accessed off Trench Road which lead to the A227 </a:t>
            </a:r>
            <a:r>
              <a:rPr lang="en-US" sz="1400" b="0" i="0" u="none" strike="noStrike" baseline="0" dirty="0" err="1">
                <a:solidFill>
                  <a:srgbClr val="002060"/>
                </a:solidFill>
                <a:latin typeface="Gill Sans MT" panose="020B0502020104020203" pitchFamily="34" charset="0"/>
              </a:rPr>
              <a:t>Shipbourne</a:t>
            </a:r>
            <a:r>
              <a:rPr lang="en-US" sz="1400" b="0" i="0" u="none" strike="noStrike" baseline="0" dirty="0">
                <a:solidFill>
                  <a:srgbClr val="002060"/>
                </a:solidFill>
                <a:latin typeface="Gill Sans MT" panose="020B0502020104020203" pitchFamily="34" charset="0"/>
              </a:rPr>
              <a:t> Road. </a:t>
            </a:r>
            <a:r>
              <a:rPr lang="en-US" sz="1400" dirty="0">
                <a:solidFill>
                  <a:srgbClr val="002060"/>
                </a:solidFill>
                <a:latin typeface="Gill Sans MT" panose="020B0502020104020203" pitchFamily="34" charset="0"/>
              </a:rPr>
              <a:t>T</a:t>
            </a:r>
            <a:r>
              <a:rPr lang="en-US" sz="1400" b="0" i="0" u="none" strike="noStrike" baseline="0" dirty="0">
                <a:solidFill>
                  <a:srgbClr val="002060"/>
                </a:solidFill>
                <a:latin typeface="Gill Sans MT" panose="020B0502020104020203" pitchFamily="34" charset="0"/>
              </a:rPr>
              <a:t>he A25 and M26/M20 are approximately five miles </a:t>
            </a:r>
            <a:r>
              <a:rPr lang="en-US" sz="1400" dirty="0">
                <a:solidFill>
                  <a:srgbClr val="002060"/>
                </a:solidFill>
                <a:latin typeface="Gill Sans MT" panose="020B0502020104020203" pitchFamily="34" charset="0"/>
              </a:rPr>
              <a:t>to the North. </a:t>
            </a:r>
            <a:r>
              <a:rPr lang="en-US" sz="1400" b="0" i="0" u="none" strike="noStrike" baseline="0" dirty="0">
                <a:solidFill>
                  <a:srgbClr val="002060"/>
                </a:solidFill>
                <a:latin typeface="Gill Sans MT" panose="020B0502020104020203" pitchFamily="34" charset="0"/>
              </a:rPr>
              <a:t>Tonbridge town </a:t>
            </a:r>
            <a:r>
              <a:rPr lang="en-US" sz="1400" b="0" i="0" u="none" strike="noStrike" baseline="0" dirty="0" err="1">
                <a:solidFill>
                  <a:srgbClr val="002060"/>
                </a:solidFill>
                <a:latin typeface="Gill Sans MT" panose="020B0502020104020203" pitchFamily="34" charset="0"/>
              </a:rPr>
              <a:t>centre</a:t>
            </a:r>
            <a:r>
              <a:rPr lang="en-US" sz="1400" b="0" i="0" u="none" strike="noStrike" baseline="0" dirty="0">
                <a:solidFill>
                  <a:srgbClr val="002060"/>
                </a:solidFill>
                <a:latin typeface="Gill Sans MT" panose="020B0502020104020203" pitchFamily="34" charset="0"/>
              </a:rPr>
              <a:t> is approximately 1.5 miles to the South. The A21 is around 2.5 miles to the south.</a:t>
            </a:r>
          </a:p>
          <a:p>
            <a:pPr algn="just"/>
            <a:endParaRPr lang="en-US" sz="1400" dirty="0">
              <a:solidFill>
                <a:srgbClr val="002060"/>
              </a:solidFill>
              <a:latin typeface="Gill Sans MT" panose="020B0502020104020203" pitchFamily="34" charset="0"/>
            </a:endParaRPr>
          </a:p>
          <a:p>
            <a:pPr lvl="0" algn="just">
              <a:lnSpc>
                <a:spcPct val="150000"/>
              </a:lnSpc>
              <a:spcAft>
                <a:spcPts val="600"/>
              </a:spcAft>
            </a:pPr>
            <a:r>
              <a:rPr lang="en-US" sz="1400" b="1" dirty="0">
                <a:solidFill>
                  <a:srgbClr val="002060"/>
                </a:solidFill>
                <a:latin typeface="Gill Sans MT" panose="020B0502020104020203" pitchFamily="34" charset="0"/>
              </a:rPr>
              <a:t>DESCRIPTION</a:t>
            </a:r>
          </a:p>
          <a:p>
            <a:pPr algn="just"/>
            <a:r>
              <a:rPr lang="en-US" sz="1400" dirty="0">
                <a:solidFill>
                  <a:srgbClr val="002060"/>
                </a:solidFill>
                <a:latin typeface="Gill Sans MT" panose="020B0502020104020203" pitchFamily="34" charset="0"/>
              </a:rPr>
              <a:t>A </a:t>
            </a:r>
            <a:r>
              <a:rPr lang="en-US" sz="1400" dirty="0" err="1">
                <a:solidFill>
                  <a:srgbClr val="002060"/>
                </a:solidFill>
                <a:latin typeface="Gill Sans MT" panose="020B0502020104020203" pitchFamily="34" charset="0"/>
              </a:rPr>
              <a:t>har</a:t>
            </a:r>
            <a:r>
              <a:rPr lang="en-US" sz="1400" dirty="0">
                <a:solidFill>
                  <a:srgbClr val="002060"/>
                </a:solidFill>
                <a:latin typeface="Gill Sans MT" panose="020B0502020104020203" pitchFamily="34" charset="0"/>
              </a:rPr>
              <a:t>-standing yard located within a secure site. The space is ideal for storage or operational use, with gated access and a hard-standing surface. Conveniently positioned off trench road. </a:t>
            </a:r>
          </a:p>
          <a:p>
            <a:pPr algn="just"/>
            <a:endParaRPr lang="en-US" sz="1400" dirty="0">
              <a:solidFill>
                <a:srgbClr val="002060"/>
              </a:solidFill>
              <a:latin typeface="Gill Sans MT" panose="020B0502020104020203" pitchFamily="34" charset="0"/>
            </a:endParaRPr>
          </a:p>
          <a:p>
            <a:pPr lvl="0" algn="just">
              <a:lnSpc>
                <a:spcPct val="150000"/>
              </a:lnSpc>
              <a:spcAft>
                <a:spcPts val="600"/>
              </a:spcAft>
            </a:pPr>
            <a:r>
              <a:rPr lang="en-US" sz="1400" b="1" dirty="0">
                <a:solidFill>
                  <a:srgbClr val="002060"/>
                </a:solidFill>
                <a:latin typeface="Gill Sans MT" panose="020B0502020104020203" pitchFamily="34" charset="0"/>
              </a:rPr>
              <a:t>FLOOR AREA</a:t>
            </a:r>
          </a:p>
          <a:p>
            <a:pPr lvl="0" algn="just">
              <a:spcAft>
                <a:spcPts val="600"/>
              </a:spcAft>
            </a:pPr>
            <a:r>
              <a:rPr lang="en-US" sz="1400" dirty="0">
                <a:solidFill>
                  <a:srgbClr val="002060"/>
                </a:solidFill>
                <a:latin typeface="Gill Sans MT" panose="020B0502020104020203" pitchFamily="34" charset="0"/>
              </a:rPr>
              <a:t>The yard is available in its entirety</a:t>
            </a:r>
          </a:p>
          <a:p>
            <a:pPr lvl="0" algn="just">
              <a:spcAft>
                <a:spcPts val="600"/>
              </a:spcAft>
            </a:pPr>
            <a:r>
              <a:rPr lang="en-US" sz="1400">
                <a:solidFill>
                  <a:srgbClr val="002060"/>
                </a:solidFill>
                <a:latin typeface="Gill Sans MT" panose="020B0502020104020203" pitchFamily="34" charset="0"/>
              </a:rPr>
              <a:t>7 </a:t>
            </a:r>
            <a:r>
              <a:rPr lang="en-US" sz="1400" dirty="0">
                <a:solidFill>
                  <a:srgbClr val="002060"/>
                </a:solidFill>
                <a:latin typeface="Gill Sans MT" panose="020B0502020104020203" pitchFamily="34" charset="0"/>
              </a:rPr>
              <a:t>ha (17.32 acres) </a:t>
            </a:r>
          </a:p>
        </p:txBody>
      </p:sp>
      <p:sp>
        <p:nvSpPr>
          <p:cNvPr id="9" name="TextBox 8"/>
          <p:cNvSpPr txBox="1"/>
          <p:nvPr/>
        </p:nvSpPr>
        <p:spPr>
          <a:xfrm>
            <a:off x="6638544" y="115852"/>
            <a:ext cx="3129199" cy="6987682"/>
          </a:xfrm>
          <a:prstGeom prst="rect">
            <a:avLst/>
          </a:prstGeom>
          <a:noFill/>
          <a:ln>
            <a:noFill/>
          </a:ln>
        </p:spPr>
        <p:txBody>
          <a:bodyPr wrap="square" rtlCol="0">
            <a:spAutoFit/>
          </a:bodyPr>
          <a:lstStyle/>
          <a:p>
            <a:pPr>
              <a:lnSpc>
                <a:spcPct val="150000"/>
              </a:lnSpc>
              <a:spcAft>
                <a:spcPts val="600"/>
              </a:spcAft>
            </a:pPr>
            <a:r>
              <a:rPr lang="en-US" sz="1400" b="1" dirty="0">
                <a:solidFill>
                  <a:schemeClr val="accent5">
                    <a:lumMod val="50000"/>
                  </a:schemeClr>
                </a:solidFill>
                <a:latin typeface="Gill Sans MT" panose="020B0502020104020203" pitchFamily="34" charset="0"/>
              </a:rPr>
              <a:t>SERVICE CHARGE</a:t>
            </a:r>
            <a:endParaRPr lang="en-US" sz="1400" dirty="0">
              <a:solidFill>
                <a:schemeClr val="accent5">
                  <a:lumMod val="50000"/>
                </a:schemeClr>
              </a:solidFill>
              <a:latin typeface="Gill Sans MT" panose="020B0502020104020203" pitchFamily="34" charset="0"/>
            </a:endParaRPr>
          </a:p>
          <a:p>
            <a:r>
              <a:rPr lang="en-US" sz="1400" dirty="0">
                <a:solidFill>
                  <a:schemeClr val="accent5">
                    <a:lumMod val="50000"/>
                  </a:schemeClr>
                </a:solidFill>
                <a:latin typeface="Gill Sans MT" panose="020B0502020104020203" pitchFamily="34" charset="0"/>
              </a:rPr>
              <a:t>The Tenant is to be responsible for a proportion of the estates service charge and insurance (amount TBC).</a:t>
            </a:r>
          </a:p>
          <a:p>
            <a:endParaRPr lang="en-US" sz="1400" dirty="0">
              <a:solidFill>
                <a:schemeClr val="accent5">
                  <a:lumMod val="50000"/>
                </a:schemeClr>
              </a:solidFill>
              <a:latin typeface="Gill Sans MT" panose="020B0502020104020203" pitchFamily="34" charset="0"/>
            </a:endParaRPr>
          </a:p>
          <a:p>
            <a:pPr lvl="0" defTabSz="290215">
              <a:lnSpc>
                <a:spcPct val="150000"/>
              </a:lnSpc>
              <a:spcAft>
                <a:spcPts val="600"/>
              </a:spcAft>
            </a:pPr>
            <a:r>
              <a:rPr lang="en-US" sz="1400" b="1" dirty="0">
                <a:solidFill>
                  <a:srgbClr val="4472C4">
                    <a:lumMod val="50000"/>
                  </a:srgbClr>
                </a:solidFill>
                <a:latin typeface="Gill Sans MT" panose="020B0502020104020203" pitchFamily="34" charset="0"/>
              </a:rPr>
              <a:t>POSSESSION</a:t>
            </a:r>
            <a:endParaRPr lang="en-US" sz="1400" dirty="0">
              <a:solidFill>
                <a:srgbClr val="4472C4">
                  <a:lumMod val="50000"/>
                </a:srgbClr>
              </a:solidFill>
              <a:latin typeface="Gill Sans MT" panose="020B0502020104020203" pitchFamily="34" charset="0"/>
            </a:endParaRPr>
          </a:p>
          <a:p>
            <a:pPr lvl="0" defTabSz="290215"/>
            <a:r>
              <a:rPr lang="en-US" sz="1400" dirty="0">
                <a:solidFill>
                  <a:srgbClr val="4472C4">
                    <a:lumMod val="50000"/>
                  </a:srgbClr>
                </a:solidFill>
                <a:latin typeface="Gill Sans MT" panose="020B0502020104020203" pitchFamily="34" charset="0"/>
              </a:rPr>
              <a:t>Upon completion of legal formalities.</a:t>
            </a:r>
          </a:p>
          <a:p>
            <a:endParaRPr lang="en-US" sz="1400" dirty="0">
              <a:solidFill>
                <a:schemeClr val="accent5">
                  <a:lumMod val="50000"/>
                </a:schemeClr>
              </a:solidFill>
              <a:latin typeface="Gill Sans MT" panose="020B0502020104020203" pitchFamily="34" charset="0"/>
            </a:endParaRPr>
          </a:p>
          <a:p>
            <a:pPr defTabSz="290215">
              <a:lnSpc>
                <a:spcPct val="150000"/>
              </a:lnSpc>
              <a:spcAft>
                <a:spcPts val="600"/>
              </a:spcAft>
            </a:pPr>
            <a:r>
              <a:rPr lang="en-US" sz="1400" b="1" dirty="0">
                <a:solidFill>
                  <a:schemeClr val="accent5">
                    <a:lumMod val="50000"/>
                  </a:schemeClr>
                </a:solidFill>
                <a:latin typeface="Gill Sans MT" panose="020B0502020104020203" pitchFamily="34" charset="0"/>
              </a:rPr>
              <a:t>LEGAL COSTS</a:t>
            </a:r>
            <a:endParaRPr lang="en-US" sz="1400" dirty="0">
              <a:solidFill>
                <a:schemeClr val="accent5">
                  <a:lumMod val="50000"/>
                </a:schemeClr>
              </a:solidFill>
              <a:latin typeface="Gill Sans MT" panose="020B0502020104020203" pitchFamily="34" charset="0"/>
            </a:endParaRPr>
          </a:p>
          <a:p>
            <a:pPr defTabSz="290215"/>
            <a:r>
              <a:rPr lang="en-US" sz="1400" dirty="0">
                <a:solidFill>
                  <a:schemeClr val="accent5">
                    <a:lumMod val="50000"/>
                  </a:schemeClr>
                </a:solidFill>
                <a:latin typeface="Gill Sans MT" panose="020B0502020104020203" pitchFamily="34" charset="0"/>
              </a:rPr>
              <a:t>Each party to be responsible for their own legal costs.</a:t>
            </a:r>
          </a:p>
          <a:p>
            <a:pPr defTabSz="290215"/>
            <a:endParaRPr lang="en-US" sz="1400" dirty="0">
              <a:solidFill>
                <a:schemeClr val="accent5">
                  <a:lumMod val="50000"/>
                </a:schemeClr>
              </a:solidFill>
              <a:latin typeface="Gill Sans MT" panose="020B0502020104020203" pitchFamily="34" charset="0"/>
            </a:endParaRPr>
          </a:p>
          <a:p>
            <a:pPr defTabSz="290215">
              <a:lnSpc>
                <a:spcPct val="150000"/>
              </a:lnSpc>
              <a:spcAft>
                <a:spcPts val="600"/>
              </a:spcAft>
            </a:pPr>
            <a:r>
              <a:rPr lang="en-US" sz="1400" b="1" dirty="0">
                <a:solidFill>
                  <a:schemeClr val="accent5">
                    <a:lumMod val="50000"/>
                  </a:schemeClr>
                </a:solidFill>
                <a:latin typeface="Gill Sans MT" panose="020B0502020104020203" pitchFamily="34" charset="0"/>
              </a:rPr>
              <a:t>VIEWINGS</a:t>
            </a:r>
          </a:p>
          <a:p>
            <a:pPr defTabSz="290215"/>
            <a:r>
              <a:rPr lang="en-US" sz="1400" dirty="0">
                <a:solidFill>
                  <a:schemeClr val="accent5">
                    <a:lumMod val="50000"/>
                  </a:schemeClr>
                </a:solidFill>
                <a:latin typeface="Gill Sans MT" panose="020B0502020104020203" pitchFamily="34" charset="0"/>
              </a:rPr>
              <a:t>Strictly by appointment through sole agents Bracketts:</a:t>
            </a:r>
          </a:p>
          <a:p>
            <a:pPr defTabSz="290215">
              <a:lnSpc>
                <a:spcPct val="150000"/>
              </a:lnSpc>
              <a:spcBef>
                <a:spcPts val="600"/>
              </a:spcBef>
              <a:spcAft>
                <a:spcPts val="600"/>
              </a:spcAft>
            </a:pPr>
            <a:r>
              <a:rPr lang="en-US" sz="1400" dirty="0">
                <a:solidFill>
                  <a:schemeClr val="accent5">
                    <a:lumMod val="50000"/>
                  </a:schemeClr>
                </a:solidFill>
                <a:latin typeface="Gill Sans MT" panose="020B0502020104020203" pitchFamily="34" charset="0"/>
              </a:rPr>
              <a:t>Telephone: </a:t>
            </a:r>
            <a:r>
              <a:rPr lang="en-US" sz="1400" b="1" dirty="0">
                <a:solidFill>
                  <a:schemeClr val="accent5">
                    <a:lumMod val="50000"/>
                  </a:schemeClr>
                </a:solidFill>
                <a:latin typeface="Gill Sans MT" panose="020B0502020104020203" pitchFamily="34" charset="0"/>
              </a:rPr>
              <a:t>01732 350503</a:t>
            </a:r>
          </a:p>
          <a:p>
            <a:pPr defTabSz="290215">
              <a:spcBef>
                <a:spcPts val="488"/>
              </a:spcBef>
            </a:pPr>
            <a:r>
              <a:rPr lang="en-US" sz="1400" b="1" dirty="0">
                <a:solidFill>
                  <a:schemeClr val="accent5">
                    <a:lumMod val="50000"/>
                  </a:schemeClr>
                </a:solidFill>
                <a:latin typeface="Gill Sans MT" panose="020B0502020104020203" pitchFamily="34" charset="0"/>
              </a:rPr>
              <a:t>Dominic Tomlinson</a:t>
            </a:r>
          </a:p>
          <a:p>
            <a:pPr defTabSz="290215">
              <a:spcAft>
                <a:spcPts val="600"/>
              </a:spcAft>
            </a:pPr>
            <a:r>
              <a:rPr lang="en-US" sz="1400" dirty="0">
                <a:solidFill>
                  <a:schemeClr val="accent5">
                    <a:lumMod val="50000"/>
                  </a:schemeClr>
                </a:solidFill>
                <a:latin typeface="Gill Sans MT" panose="020B0502020104020203" pitchFamily="34" charset="0"/>
                <a:hlinkClick r:id="rId2"/>
              </a:rPr>
              <a:t>dominic.tomlinson@bracketts.co.uk</a:t>
            </a:r>
            <a:endParaRPr lang="en-US" sz="1400" dirty="0">
              <a:solidFill>
                <a:schemeClr val="accent5">
                  <a:lumMod val="50000"/>
                </a:schemeClr>
              </a:solidFill>
              <a:latin typeface="Gill Sans MT" panose="020B0502020104020203" pitchFamily="34" charset="0"/>
            </a:endParaRPr>
          </a:p>
          <a:p>
            <a:pPr defTabSz="290215">
              <a:spcAft>
                <a:spcPts val="600"/>
              </a:spcAft>
            </a:pPr>
            <a:r>
              <a:rPr lang="en-US" sz="1400" b="1" dirty="0">
                <a:solidFill>
                  <a:schemeClr val="accent5">
                    <a:lumMod val="50000"/>
                  </a:schemeClr>
                </a:solidFill>
                <a:latin typeface="Gill Sans MT" panose="020B0502020104020203" pitchFamily="34" charset="0"/>
              </a:rPr>
              <a:t>Joshua O’Brien </a:t>
            </a:r>
          </a:p>
          <a:p>
            <a:pPr defTabSz="290215">
              <a:spcAft>
                <a:spcPts val="600"/>
              </a:spcAft>
            </a:pPr>
            <a:r>
              <a:rPr lang="en-US" sz="1400" dirty="0">
                <a:solidFill>
                  <a:schemeClr val="accent5">
                    <a:lumMod val="50000"/>
                  </a:schemeClr>
                </a:solidFill>
                <a:latin typeface="Gill Sans MT" panose="020B0502020104020203" pitchFamily="34" charset="0"/>
              </a:rPr>
              <a:t>Joshua.o’brien@bracketts.co.uk</a:t>
            </a:r>
            <a:endParaRPr lang="en-US" sz="1097" dirty="0">
              <a:solidFill>
                <a:schemeClr val="accent5">
                  <a:lumMod val="50000"/>
                </a:schemeClr>
              </a:solidFill>
              <a:latin typeface="Gill Sans MT" panose="020B0502020104020203" pitchFamily="34" charset="0"/>
            </a:endParaRPr>
          </a:p>
          <a:p>
            <a:pPr algn="r" defTabSz="290215"/>
            <a:endParaRPr lang="en-US" sz="1097" dirty="0">
              <a:solidFill>
                <a:schemeClr val="accent5">
                  <a:lumMod val="50000"/>
                </a:schemeClr>
              </a:solidFill>
              <a:latin typeface="Gill Sans MT" panose="020B0502020104020203" pitchFamily="34" charset="0"/>
            </a:endParaRPr>
          </a:p>
          <a:p>
            <a:pPr algn="r" defTabSz="290215"/>
            <a:endParaRPr lang="en-US" sz="1097" dirty="0">
              <a:solidFill>
                <a:schemeClr val="accent5">
                  <a:lumMod val="50000"/>
                </a:schemeClr>
              </a:solidFill>
              <a:latin typeface="Gill Sans MT" panose="020B0502020104020203" pitchFamily="34" charset="0"/>
            </a:endParaRPr>
          </a:p>
          <a:p>
            <a:pPr algn="r" defTabSz="290215"/>
            <a:endParaRPr lang="en-US" sz="1097" dirty="0">
              <a:solidFill>
                <a:schemeClr val="accent5">
                  <a:lumMod val="50000"/>
                </a:schemeClr>
              </a:solidFill>
              <a:latin typeface="Gill Sans MT" panose="020B0502020104020203" pitchFamily="34" charset="0"/>
            </a:endParaRPr>
          </a:p>
          <a:p>
            <a:pPr algn="r" defTabSz="290215">
              <a:spcBef>
                <a:spcPts val="488"/>
              </a:spcBef>
            </a:pPr>
            <a:r>
              <a:rPr lang="en-US" sz="1097" dirty="0">
                <a:solidFill>
                  <a:schemeClr val="accent5">
                    <a:lumMod val="50000"/>
                  </a:schemeClr>
                </a:solidFill>
                <a:latin typeface="Gill Sans MT" panose="020B0502020104020203" pitchFamily="34" charset="0"/>
              </a:rPr>
              <a:t>					</a:t>
            </a:r>
            <a:endParaRPr lang="en-US" sz="1097" i="1" dirty="0">
              <a:solidFill>
                <a:schemeClr val="accent5">
                  <a:lumMod val="50000"/>
                </a:schemeClr>
              </a:solidFill>
              <a:latin typeface="Gill Sans MT" panose="020B0502020104020203" pitchFamily="34" charset="0"/>
            </a:endParaRPr>
          </a:p>
          <a:p>
            <a:pPr algn="r" defTabSz="290215">
              <a:spcBef>
                <a:spcPts val="488"/>
              </a:spcBef>
            </a:pPr>
            <a:r>
              <a:rPr lang="en-US" sz="1097" i="1" dirty="0">
                <a:solidFill>
                  <a:schemeClr val="accent5">
                    <a:lumMod val="50000"/>
                  </a:schemeClr>
                </a:solidFill>
                <a:latin typeface="Gill Sans MT" panose="020B0502020104020203" pitchFamily="34" charset="0"/>
              </a:rPr>
              <a:t>Subject to contract</a:t>
            </a:r>
          </a:p>
          <a:p>
            <a:pPr defTabSz="290215"/>
            <a:endParaRPr lang="en-US" sz="975" dirty="0">
              <a:solidFill>
                <a:schemeClr val="accent5">
                  <a:lumMod val="50000"/>
                </a:schemeClr>
              </a:solidFill>
              <a:latin typeface="Gill Sans MT" panose="020B0502020104020203" pitchFamily="34" charset="0"/>
            </a:endParaRPr>
          </a:p>
        </p:txBody>
      </p:sp>
      <p:sp>
        <p:nvSpPr>
          <p:cNvPr id="6" name="TextBox 5"/>
          <p:cNvSpPr txBox="1"/>
          <p:nvPr/>
        </p:nvSpPr>
        <p:spPr>
          <a:xfrm>
            <a:off x="138257" y="5948475"/>
            <a:ext cx="9601586" cy="707886"/>
          </a:xfrm>
          <a:prstGeom prst="rect">
            <a:avLst/>
          </a:prstGeom>
          <a:noFill/>
        </p:spPr>
        <p:txBody>
          <a:bodyPr wrap="square" rtlCol="0">
            <a:spAutoFit/>
          </a:bodyPr>
          <a:lstStyle/>
          <a:p>
            <a:r>
              <a:rPr lang="en-GB" sz="800" dirty="0">
                <a:solidFill>
                  <a:schemeClr val="bg1">
                    <a:lumMod val="50000"/>
                  </a:schemeClr>
                </a:solidFill>
                <a:latin typeface="Gill Sans MT" panose="020B0502020104020203" pitchFamily="34" charset="0"/>
              </a:rPr>
              <a:t>Important Notice</a:t>
            </a:r>
          </a:p>
          <a:p>
            <a:r>
              <a:rPr lang="en-GB" sz="800" dirty="0">
                <a:solidFill>
                  <a:schemeClr val="bg1">
                    <a:lumMod val="50000"/>
                  </a:schemeClr>
                </a:solidFill>
                <a:latin typeface="Gill Sans MT" panose="020B0502020104020203" pitchFamily="34" charset="0"/>
              </a:rPr>
              <a:t>Bracketts, their clients and any joint agents give notice that they have no authority to make or give any representations or warranties in relation to the property. These particulars do not form part of any offer or contract and must not be relied upon as statements or representations of fact. The text, photographs and plans are for guidance only and are not necessarily comprehensive. Any areas, measurements or distances are approximate. It should not be assumed that the property has necessary planning, building regulation or other consents and Bracketts have not tested any services equipment or facilities. Purchasers must satisfy themselves by inspection or otherwise. Prices, rents or any other charges are exclusive of VAT unless stated to the contrary.</a:t>
            </a:r>
          </a:p>
        </p:txBody>
      </p:sp>
      <p:sp>
        <p:nvSpPr>
          <p:cNvPr id="2" name="Rectangle 1"/>
          <p:cNvSpPr/>
          <p:nvPr/>
        </p:nvSpPr>
        <p:spPr>
          <a:xfrm>
            <a:off x="122570" y="109729"/>
            <a:ext cx="3165664" cy="575092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en-GB" sz="1463"/>
          </a:p>
        </p:txBody>
      </p:sp>
      <p:sp>
        <p:nvSpPr>
          <p:cNvPr id="7" name="Rectangle 6"/>
          <p:cNvSpPr/>
          <p:nvPr/>
        </p:nvSpPr>
        <p:spPr>
          <a:xfrm>
            <a:off x="3426366" y="109729"/>
            <a:ext cx="3089943" cy="5921616"/>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en-GB" sz="1463"/>
          </a:p>
        </p:txBody>
      </p:sp>
      <p:sp>
        <p:nvSpPr>
          <p:cNvPr id="8" name="Rectangle 7"/>
          <p:cNvSpPr/>
          <p:nvPr/>
        </p:nvSpPr>
        <p:spPr>
          <a:xfrm>
            <a:off x="6629400" y="109729"/>
            <a:ext cx="3136630" cy="5750921"/>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en-GB" sz="1463"/>
          </a:p>
        </p:txBody>
      </p:sp>
    </p:spTree>
    <p:extLst>
      <p:ext uri="{BB962C8B-B14F-4D97-AF65-F5344CB8AC3E}">
        <p14:creationId xmlns:p14="http://schemas.microsoft.com/office/powerpoint/2010/main" val="3064916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38" y="0"/>
            <a:ext cx="990352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0074CD23-5060-C13B-DC69-A9E57D6F36B6}"/>
              </a:ext>
            </a:extLst>
          </p:cNvPr>
          <p:cNvPicPr>
            <a:picLocks noChangeAspect="1"/>
          </p:cNvPicPr>
          <p:nvPr/>
        </p:nvPicPr>
        <p:blipFill>
          <a:blip r:embed="rId2"/>
          <a:srcRect l="23332" r="16861" b="1"/>
          <a:stretch>
            <a:fillRect/>
          </a:stretch>
        </p:blipFill>
        <p:spPr>
          <a:xfrm>
            <a:off x="5569526" y="763090"/>
            <a:ext cx="4080113" cy="5082492"/>
          </a:xfrm>
          <a:prstGeom prst="rect">
            <a:avLst/>
          </a:prstGeom>
        </p:spPr>
      </p:pic>
      <p:pic>
        <p:nvPicPr>
          <p:cNvPr id="2" name="Picture 1">
            <a:extLst>
              <a:ext uri="{FF2B5EF4-FFF2-40B4-BE49-F238E27FC236}">
                <a16:creationId xmlns:a16="http://schemas.microsoft.com/office/drawing/2014/main" id="{0A8A5401-33BA-0D66-3812-4203EA3982A1}"/>
              </a:ext>
            </a:extLst>
          </p:cNvPr>
          <p:cNvPicPr>
            <a:picLocks noChangeAspect="1"/>
          </p:cNvPicPr>
          <p:nvPr/>
        </p:nvPicPr>
        <p:blipFill>
          <a:blip r:embed="rId3"/>
          <a:stretch>
            <a:fillRect/>
          </a:stretch>
        </p:blipFill>
        <p:spPr>
          <a:xfrm>
            <a:off x="256361" y="1457994"/>
            <a:ext cx="5173929" cy="3692683"/>
          </a:xfrm>
          <a:prstGeom prst="rect">
            <a:avLst/>
          </a:prstGeom>
        </p:spPr>
      </p:pic>
    </p:spTree>
    <p:extLst>
      <p:ext uri="{BB962C8B-B14F-4D97-AF65-F5344CB8AC3E}">
        <p14:creationId xmlns:p14="http://schemas.microsoft.com/office/powerpoint/2010/main" val="3928633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364094" y="181186"/>
            <a:ext cx="3514154" cy="355699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63" dirty="0"/>
          </a:p>
        </p:txBody>
      </p:sp>
      <p:sp>
        <p:nvSpPr>
          <p:cNvPr id="3" name="TextBox 2"/>
          <p:cNvSpPr txBox="1"/>
          <p:nvPr/>
        </p:nvSpPr>
        <p:spPr>
          <a:xfrm>
            <a:off x="364094" y="868272"/>
            <a:ext cx="3514154" cy="2632003"/>
          </a:xfrm>
          <a:prstGeom prst="rect">
            <a:avLst/>
          </a:prstGeom>
          <a:noFill/>
        </p:spPr>
        <p:txBody>
          <a:bodyPr wrap="square" rtlCol="0" anchor="ctr">
            <a:spAutoFit/>
          </a:bodyPr>
          <a:lstStyle/>
          <a:p>
            <a:pPr algn="ctr"/>
            <a:r>
              <a:rPr lang="en-GB" sz="1600" b="1" dirty="0">
                <a:solidFill>
                  <a:schemeClr val="bg1"/>
                </a:solidFill>
                <a:latin typeface="Gill Sans MT" panose="020B0502020104020203" pitchFamily="34" charset="0"/>
              </a:rPr>
              <a:t>TO LET</a:t>
            </a:r>
          </a:p>
          <a:p>
            <a:pPr algn="ctr"/>
            <a:endParaRPr lang="en-GB" sz="1463" b="1" dirty="0">
              <a:solidFill>
                <a:schemeClr val="bg1"/>
              </a:solidFill>
              <a:latin typeface="Gill Sans MT" panose="020B0502020104020203" pitchFamily="34" charset="0"/>
            </a:endParaRPr>
          </a:p>
          <a:p>
            <a:pPr algn="ctr"/>
            <a:r>
              <a:rPr lang="en-US" sz="1463" b="1" dirty="0">
                <a:solidFill>
                  <a:schemeClr val="bg1"/>
                </a:solidFill>
                <a:latin typeface="Gill Sans MT" panose="020B0502020104020203" pitchFamily="34" charset="0"/>
              </a:rPr>
              <a:t>SECURE SURFACED YARD</a:t>
            </a:r>
          </a:p>
          <a:p>
            <a:pPr algn="ctr"/>
            <a:endParaRPr lang="en-GB" sz="1600" dirty="0">
              <a:solidFill>
                <a:schemeClr val="bg1"/>
              </a:solidFill>
              <a:latin typeface="Gill Sans MT" panose="020B0502020104020203" pitchFamily="34" charset="0"/>
            </a:endParaRPr>
          </a:p>
          <a:p>
            <a:pPr algn="ctr"/>
            <a:r>
              <a:rPr lang="en-GB" sz="1463" b="1" dirty="0">
                <a:solidFill>
                  <a:schemeClr val="bg1"/>
                </a:solidFill>
                <a:latin typeface="Gill Sans MT" panose="020B0502020104020203" pitchFamily="34" charset="0"/>
              </a:rPr>
              <a:t>APPROX</a:t>
            </a:r>
            <a:r>
              <a:rPr lang="en-GB" sz="1600" b="1" dirty="0">
                <a:solidFill>
                  <a:schemeClr val="bg1"/>
                </a:solidFill>
                <a:latin typeface="Gill Sans MT" panose="020B0502020104020203" pitchFamily="34" charset="0"/>
              </a:rPr>
              <a:t>. 7 ha </a:t>
            </a:r>
            <a:r>
              <a:rPr lang="en-US" sz="1600" b="1" dirty="0">
                <a:solidFill>
                  <a:schemeClr val="bg1"/>
                </a:solidFill>
                <a:latin typeface="Gill Sans MT" panose="020B0502020104020203" pitchFamily="34" charset="0"/>
              </a:rPr>
              <a:t>(17.32 acres) </a:t>
            </a:r>
            <a:endParaRPr lang="en-GB" sz="1463" dirty="0">
              <a:solidFill>
                <a:schemeClr val="bg1"/>
              </a:solidFill>
              <a:latin typeface="Gill Sans MT" panose="020B0502020104020203" pitchFamily="34" charset="0"/>
            </a:endParaRPr>
          </a:p>
          <a:p>
            <a:pPr algn="ctr"/>
            <a:endParaRPr lang="en-GB" sz="1463" b="1" dirty="0">
              <a:solidFill>
                <a:schemeClr val="bg1"/>
              </a:solidFill>
              <a:latin typeface="Gill Sans MT" panose="020B0502020104020203" pitchFamily="34" charset="0"/>
            </a:endParaRPr>
          </a:p>
          <a:p>
            <a:pPr algn="ctr"/>
            <a:r>
              <a:rPr lang="en-US" sz="1463" dirty="0">
                <a:solidFill>
                  <a:schemeClr val="bg1"/>
                </a:solidFill>
                <a:latin typeface="Gill Sans MT" panose="020B0502020104020203" pitchFamily="34" charset="0"/>
              </a:rPr>
              <a:t>COBLANDS NURSERIES</a:t>
            </a:r>
          </a:p>
          <a:p>
            <a:pPr algn="ctr"/>
            <a:r>
              <a:rPr lang="en-US" sz="1463" dirty="0">
                <a:solidFill>
                  <a:schemeClr val="bg1"/>
                </a:solidFill>
                <a:latin typeface="Gill Sans MT" panose="020B0502020104020203" pitchFamily="34" charset="0"/>
              </a:rPr>
              <a:t>TRENCH ROAD</a:t>
            </a:r>
          </a:p>
          <a:p>
            <a:pPr algn="ctr"/>
            <a:r>
              <a:rPr lang="en-US" sz="1463" dirty="0">
                <a:solidFill>
                  <a:schemeClr val="bg1"/>
                </a:solidFill>
                <a:latin typeface="Gill Sans MT" panose="020B0502020104020203" pitchFamily="34" charset="0"/>
              </a:rPr>
              <a:t>TONBRIDGE </a:t>
            </a:r>
          </a:p>
          <a:p>
            <a:pPr algn="ctr"/>
            <a:r>
              <a:rPr lang="en-US" sz="1463" dirty="0">
                <a:solidFill>
                  <a:schemeClr val="bg1"/>
                </a:solidFill>
                <a:latin typeface="Gill Sans MT" panose="020B0502020104020203" pitchFamily="34" charset="0"/>
              </a:rPr>
              <a:t>KENT</a:t>
            </a:r>
          </a:p>
          <a:p>
            <a:pPr algn="ctr"/>
            <a:r>
              <a:rPr lang="en-US" sz="1463" dirty="0">
                <a:solidFill>
                  <a:schemeClr val="bg1"/>
                </a:solidFill>
                <a:latin typeface="Gill Sans MT" panose="020B0502020104020203" pitchFamily="34" charset="0"/>
              </a:rPr>
              <a:t>TN11 9NG </a:t>
            </a:r>
          </a:p>
        </p:txBody>
      </p:sp>
      <p:pic>
        <p:nvPicPr>
          <p:cNvPr id="13" name="object 5">
            <a:extLst>
              <a:ext uri="{FF2B5EF4-FFF2-40B4-BE49-F238E27FC236}">
                <a16:creationId xmlns:a16="http://schemas.microsoft.com/office/drawing/2014/main" id="{35B7989F-68F7-E03D-74E5-A6770DF0250D}"/>
              </a:ext>
            </a:extLst>
          </p:cNvPr>
          <p:cNvPicPr/>
          <p:nvPr/>
        </p:nvPicPr>
        <p:blipFill>
          <a:blip r:embed="rId2" cstate="print"/>
          <a:stretch>
            <a:fillRect/>
          </a:stretch>
        </p:blipFill>
        <p:spPr>
          <a:xfrm>
            <a:off x="1221584" y="4187361"/>
            <a:ext cx="2069073" cy="619819"/>
          </a:xfrm>
          <a:prstGeom prst="rect">
            <a:avLst/>
          </a:prstGeom>
        </p:spPr>
      </p:pic>
      <p:pic>
        <p:nvPicPr>
          <p:cNvPr id="14" name="object 6">
            <a:extLst>
              <a:ext uri="{FF2B5EF4-FFF2-40B4-BE49-F238E27FC236}">
                <a16:creationId xmlns:a16="http://schemas.microsoft.com/office/drawing/2014/main" id="{1F4D24BA-D509-AD73-3505-766DB2FDE29D}"/>
              </a:ext>
            </a:extLst>
          </p:cNvPr>
          <p:cNvPicPr/>
          <p:nvPr/>
        </p:nvPicPr>
        <p:blipFill>
          <a:blip r:embed="rId3" cstate="print"/>
          <a:stretch>
            <a:fillRect/>
          </a:stretch>
        </p:blipFill>
        <p:spPr>
          <a:xfrm>
            <a:off x="1402419" y="5022259"/>
            <a:ext cx="1707401" cy="146304"/>
          </a:xfrm>
          <a:prstGeom prst="rect">
            <a:avLst/>
          </a:prstGeom>
        </p:spPr>
      </p:pic>
      <p:pic>
        <p:nvPicPr>
          <p:cNvPr id="15" name="Picture 4" descr="https://www.costarawards.co.uk/sites/power-uk/files/2025-02/2025-CoStar%20Awards-Annual-Winner-Email%20Signature-UK.png">
            <a:extLst>
              <a:ext uri="{FF2B5EF4-FFF2-40B4-BE49-F238E27FC236}">
                <a16:creationId xmlns:a16="http://schemas.microsoft.com/office/drawing/2014/main" id="{BDE4CA57-D934-97B7-84B3-4D52BD8844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056" y="5605025"/>
            <a:ext cx="4170126" cy="93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EF441A40-D66E-ADD2-9464-A1F52E085E41}"/>
              </a:ext>
            </a:extLst>
          </p:cNvPr>
          <p:cNvSpPr txBox="1"/>
          <p:nvPr/>
        </p:nvSpPr>
        <p:spPr>
          <a:xfrm>
            <a:off x="4387271" y="3934123"/>
            <a:ext cx="4968428" cy="2923877"/>
          </a:xfrm>
          <a:prstGeom prst="rect">
            <a:avLst/>
          </a:prstGeom>
          <a:noFill/>
          <a:ln>
            <a:noFill/>
          </a:ln>
        </p:spPr>
        <p:txBody>
          <a:bodyPr wrap="square" numCol="1" spcCol="216000" rtlCol="0" anchor="t" anchorCtr="0">
            <a:spAutoFit/>
          </a:bodyPr>
          <a:lstStyle/>
          <a:p>
            <a:pPr algn="ctr">
              <a:lnSpc>
                <a:spcPct val="150000"/>
              </a:lnSpc>
              <a:spcAft>
                <a:spcPts val="600"/>
              </a:spcAft>
            </a:pPr>
            <a:r>
              <a:rPr lang="en-US" dirty="0">
                <a:solidFill>
                  <a:srgbClr val="002060"/>
                </a:solidFill>
                <a:latin typeface="Gill Sans MT" panose="020B0502020104020203" pitchFamily="34" charset="0"/>
              </a:rPr>
              <a:t>FURTHER INFORMATION &amp; VIEWINGS</a:t>
            </a:r>
          </a:p>
          <a:p>
            <a:pPr algn="ctr">
              <a:spcAft>
                <a:spcPts val="600"/>
              </a:spcAft>
            </a:pPr>
            <a:r>
              <a:rPr lang="en-US" sz="1400" dirty="0">
                <a:solidFill>
                  <a:srgbClr val="002060"/>
                </a:solidFill>
                <a:latin typeface="Gill Sans MT" panose="020B0502020104020203" pitchFamily="34" charset="0"/>
              </a:rPr>
              <a:t>For further information or to arrange an inspection, please contact sole selling agents </a:t>
            </a:r>
            <a:r>
              <a:rPr lang="en-US" sz="1400" b="1" dirty="0">
                <a:solidFill>
                  <a:srgbClr val="002060"/>
                </a:solidFill>
                <a:latin typeface="Gill Sans MT" panose="020B0502020104020203" pitchFamily="34" charset="0"/>
              </a:rPr>
              <a:t>BRACKETTS</a:t>
            </a:r>
          </a:p>
          <a:p>
            <a:pPr algn="ctr">
              <a:spcBef>
                <a:spcPts val="600"/>
              </a:spcBef>
              <a:spcAft>
                <a:spcPts val="600"/>
              </a:spcAft>
            </a:pPr>
            <a:r>
              <a:rPr lang="en-US" sz="1400" b="1" dirty="0">
                <a:solidFill>
                  <a:srgbClr val="002060"/>
                </a:solidFill>
                <a:latin typeface="Gill Sans MT" panose="020B0502020104020203" pitchFamily="34" charset="0"/>
              </a:rPr>
              <a:t>01732 350 503</a:t>
            </a:r>
          </a:p>
          <a:p>
            <a:pPr algn="ctr">
              <a:spcBef>
                <a:spcPts val="600"/>
              </a:spcBef>
              <a:spcAft>
                <a:spcPts val="600"/>
              </a:spcAft>
            </a:pPr>
            <a:r>
              <a:rPr lang="en-US" sz="1400" b="1" dirty="0">
                <a:solidFill>
                  <a:srgbClr val="002060"/>
                </a:solidFill>
                <a:latin typeface="Gill Sans MT" panose="020B0502020104020203" pitchFamily="34" charset="0"/>
              </a:rPr>
              <a:t>Dominic Tomlinson</a:t>
            </a:r>
          </a:p>
          <a:p>
            <a:pPr lvl="0" algn="ctr">
              <a:spcAft>
                <a:spcPts val="600"/>
              </a:spcAft>
            </a:pPr>
            <a:r>
              <a:rPr lang="en-US" sz="1400" dirty="0">
                <a:solidFill>
                  <a:srgbClr val="002060"/>
                </a:solidFill>
                <a:latin typeface="Gill Sans MT" panose="020B0502020104020203" pitchFamily="34" charset="0"/>
              </a:rPr>
              <a:t>dominic.tomlinson@bracketts.co.uk</a:t>
            </a:r>
          </a:p>
          <a:p>
            <a:pPr lvl="0" algn="ctr">
              <a:spcAft>
                <a:spcPts val="600"/>
              </a:spcAft>
            </a:pPr>
            <a:r>
              <a:rPr lang="en-US" sz="1400" b="1" dirty="0">
                <a:solidFill>
                  <a:srgbClr val="002060"/>
                </a:solidFill>
                <a:latin typeface="Gill Sans MT" panose="020B0502020104020203" pitchFamily="34" charset="0"/>
              </a:rPr>
              <a:t>Joshua O’Brien</a:t>
            </a:r>
          </a:p>
          <a:p>
            <a:pPr lvl="0" algn="ctr">
              <a:spcAft>
                <a:spcPts val="600"/>
              </a:spcAft>
            </a:pPr>
            <a:r>
              <a:rPr lang="en-US" sz="1400" dirty="0">
                <a:solidFill>
                  <a:srgbClr val="002060"/>
                </a:solidFill>
                <a:latin typeface="Gill Sans MT" panose="020B0502020104020203" pitchFamily="34" charset="0"/>
              </a:rPr>
              <a:t>joshua.o’brien@bracketts.co.uk</a:t>
            </a:r>
          </a:p>
          <a:p>
            <a:pPr lvl="0" algn="ctr">
              <a:spcAft>
                <a:spcPts val="600"/>
              </a:spcAft>
            </a:pPr>
            <a:endParaRPr lang="en-US" sz="1400" dirty="0">
              <a:solidFill>
                <a:srgbClr val="002060"/>
              </a:solidFill>
              <a:latin typeface="Gill Sans MT" panose="020B0502020104020203" pitchFamily="34" charset="0"/>
            </a:endParaRPr>
          </a:p>
        </p:txBody>
      </p:sp>
      <p:pic>
        <p:nvPicPr>
          <p:cNvPr id="5" name="Picture 4">
            <a:extLst>
              <a:ext uri="{FF2B5EF4-FFF2-40B4-BE49-F238E27FC236}">
                <a16:creationId xmlns:a16="http://schemas.microsoft.com/office/drawing/2014/main" id="{43CB8E47-8107-1887-A802-9BA353C98E74}"/>
              </a:ext>
            </a:extLst>
          </p:cNvPr>
          <p:cNvPicPr>
            <a:picLocks noChangeAspect="1"/>
          </p:cNvPicPr>
          <p:nvPr/>
        </p:nvPicPr>
        <p:blipFill>
          <a:blip r:embed="rId5"/>
          <a:stretch>
            <a:fillRect/>
          </a:stretch>
        </p:blipFill>
        <p:spPr>
          <a:xfrm>
            <a:off x="4387271" y="261363"/>
            <a:ext cx="5087204" cy="3476817"/>
          </a:xfrm>
          <a:prstGeom prst="rect">
            <a:avLst/>
          </a:prstGeom>
        </p:spPr>
      </p:pic>
    </p:spTree>
    <p:extLst>
      <p:ext uri="{BB962C8B-B14F-4D97-AF65-F5344CB8AC3E}">
        <p14:creationId xmlns:p14="http://schemas.microsoft.com/office/powerpoint/2010/main" val="297801988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2792</TotalTime>
  <Words>503</Words>
  <Application>Microsoft Office PowerPoint</Application>
  <PresentationFormat>A4 Paper (210x297 mm)</PresentationFormat>
  <Paragraphs>68</Paragraphs>
  <Slides>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vt:i4>
      </vt:variant>
    </vt:vector>
  </HeadingPairs>
  <TitlesOfParts>
    <vt:vector size="9" baseType="lpstr">
      <vt:lpstr>Arial</vt:lpstr>
      <vt:lpstr>Calibri</vt:lpstr>
      <vt:lpstr>Calibri Light</vt:lpstr>
      <vt:lpstr>Gill Sans MT</vt:lpstr>
      <vt:lpstr>Office Theme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Dominic Barber</dc:creator>
  <cp:lastModifiedBy>Abbey Mitchell</cp:lastModifiedBy>
  <cp:revision>122</cp:revision>
  <cp:lastPrinted>2022-03-14T17:46:33Z</cp:lastPrinted>
  <dcterms:created xsi:type="dcterms:W3CDTF">2022-03-02T09:17:55Z</dcterms:created>
  <dcterms:modified xsi:type="dcterms:W3CDTF">2025-08-15T14:48:06Z</dcterms:modified>
</cp:coreProperties>
</file>