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9" r:id="rId3"/>
    <p:sldId id="260" r:id="rId4"/>
    <p:sldId id="257"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3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765EF752-FECC-4766-A8DC-39BF5656724E}" type="datetimeFigureOut">
              <a:rPr lang="en-GB" smtClean="0"/>
              <a:t>16/06/2026</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1E017332-E339-4A7A-AC78-943CC1D1439C}" type="slidenum">
              <a:rPr lang="en-GB" smtClean="0"/>
              <a:t>‹#›</a:t>
            </a:fld>
            <a:endParaRPr lang="en-GB" dirty="0"/>
          </a:p>
        </p:txBody>
      </p:sp>
    </p:spTree>
    <p:extLst>
      <p:ext uri="{BB962C8B-B14F-4D97-AF65-F5344CB8AC3E}">
        <p14:creationId xmlns:p14="http://schemas.microsoft.com/office/powerpoint/2010/main" val="18422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158746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17260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95276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410638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395010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45616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117125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94523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139301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393755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5DE2-9A28-4E1F-B02F-365157D9DA47}"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7A8E0E-CB15-45FA-A9DA-BE963610037F}" type="slidenum">
              <a:rPr lang="en-GB" smtClean="0"/>
              <a:t>‹#›</a:t>
            </a:fld>
            <a:endParaRPr lang="en-GB" dirty="0"/>
          </a:p>
        </p:txBody>
      </p:sp>
    </p:spTree>
    <p:extLst>
      <p:ext uri="{BB962C8B-B14F-4D97-AF65-F5344CB8AC3E}">
        <p14:creationId xmlns:p14="http://schemas.microsoft.com/office/powerpoint/2010/main" val="40141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65DE2-9A28-4E1F-B02F-365157D9DA47}" type="datetimeFigureOut">
              <a:rPr lang="en-GB" smtClean="0"/>
              <a:t>16/06/2026</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A8E0E-CB15-45FA-A9DA-BE963610037F}" type="slidenum">
              <a:rPr lang="en-GB" smtClean="0"/>
              <a:t>‹#›</a:t>
            </a:fld>
            <a:endParaRPr lang="en-GB" dirty="0"/>
          </a:p>
        </p:txBody>
      </p:sp>
    </p:spTree>
    <p:extLst>
      <p:ext uri="{BB962C8B-B14F-4D97-AF65-F5344CB8AC3E}">
        <p14:creationId xmlns:p14="http://schemas.microsoft.com/office/powerpoint/2010/main" val="851413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racketts.co.uk/"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788EB-73C0-4510-158E-566E83871088}"/>
              </a:ext>
            </a:extLst>
          </p:cNvPr>
          <p:cNvPicPr>
            <a:picLocks noChangeAspect="1"/>
          </p:cNvPicPr>
          <p:nvPr/>
        </p:nvPicPr>
        <p:blipFill>
          <a:blip r:embed="rId2" cstate="print">
            <a:extLst>
              <a:ext uri="{28A0092B-C50C-407E-A947-70E740481C1C}">
                <a14:useLocalDpi xmlns:a14="http://schemas.microsoft.com/office/drawing/2010/main" val="0"/>
              </a:ext>
            </a:extLst>
          </a:blip>
          <a:srcRect l="5451" t="14381" r="6987" b="4615"/>
          <a:stretch>
            <a:fillRect/>
          </a:stretch>
        </p:blipFill>
        <p:spPr>
          <a:xfrm>
            <a:off x="-139958" y="-102637"/>
            <a:ext cx="10051250" cy="6973954"/>
          </a:xfrm>
          <a:prstGeom prst="rect">
            <a:avLst/>
          </a:prstGeom>
        </p:spPr>
      </p:pic>
      <p:pic>
        <p:nvPicPr>
          <p:cNvPr id="4" name="Picture 3"/>
          <p:cNvPicPr>
            <a:picLocks noChangeAspect="1"/>
          </p:cNvPicPr>
          <p:nvPr/>
        </p:nvPicPr>
        <p:blipFill rotWithShape="1">
          <a:blip r:embed="rId3"/>
          <a:srcRect b="60255"/>
          <a:stretch/>
        </p:blipFill>
        <p:spPr>
          <a:xfrm>
            <a:off x="0" y="5690587"/>
            <a:ext cx="9906000" cy="1180730"/>
          </a:xfrm>
          <a:prstGeom prst="rect">
            <a:avLst/>
          </a:prstGeom>
        </p:spPr>
      </p:pic>
      <p:sp>
        <p:nvSpPr>
          <p:cNvPr id="10" name="TextBox 9"/>
          <p:cNvSpPr txBox="1"/>
          <p:nvPr/>
        </p:nvSpPr>
        <p:spPr>
          <a:xfrm>
            <a:off x="-40113" y="5740516"/>
            <a:ext cx="7178040" cy="1082348"/>
          </a:xfrm>
          <a:prstGeom prst="rect">
            <a:avLst/>
          </a:prstGeom>
          <a:noFill/>
        </p:spPr>
        <p:txBody>
          <a:bodyPr wrap="square" rtlCol="0">
            <a:spAutoFit/>
          </a:bodyPr>
          <a:lstStyle/>
          <a:p>
            <a:pPr marL="93901">
              <a:spcBef>
                <a:spcPts val="548"/>
              </a:spcBef>
            </a:pPr>
            <a:r>
              <a:rPr lang="en-GB" sz="2000" dirty="0">
                <a:solidFill>
                  <a:srgbClr val="FF0000"/>
                </a:solidFill>
                <a:latin typeface="Gill Sans MT" panose="020B0502020104020203" pitchFamily="34" charset="0"/>
                <a:ea typeface="Verdana" panose="020B0604030504040204" pitchFamily="34" charset="0"/>
                <a:cs typeface="Verdana" panose="020B0604030504040204" pitchFamily="34" charset="0"/>
              </a:rPr>
              <a:t>TO LET </a:t>
            </a:r>
            <a:r>
              <a:rPr lang="en-US" sz="1600" dirty="0">
                <a:solidFill>
                  <a:schemeClr val="bg1"/>
                </a:solidFill>
                <a:latin typeface="Gill Sans MT" panose="020B0502020104020203" pitchFamily="34" charset="0"/>
              </a:rPr>
              <a:t>34 SQ M (370 SQ FT) </a:t>
            </a:r>
          </a:p>
          <a:p>
            <a:pPr marL="93901">
              <a:spcBef>
                <a:spcPts val="548"/>
              </a:spcBef>
            </a:pPr>
            <a:r>
              <a:rPr lang="en-US" dirty="0">
                <a:solidFill>
                  <a:srgbClr val="FFFFFF"/>
                </a:solidFill>
                <a:latin typeface="Gill Sans MT" panose="020B0502020104020203" pitchFamily="34" charset="0"/>
                <a:ea typeface="Verdana" panose="020B0604030504040204" pitchFamily="34" charset="0"/>
                <a:cs typeface="Verdana" panose="020B0604030504040204" pitchFamily="34" charset="0"/>
              </a:rPr>
              <a:t>CLASS E RETAIL UNIT </a:t>
            </a:r>
          </a:p>
          <a:p>
            <a:pPr marL="93901">
              <a:spcBef>
                <a:spcPts val="548"/>
              </a:spcBef>
            </a:pPr>
            <a:r>
              <a:rPr lang="en-US" dirty="0">
                <a:solidFill>
                  <a:srgbClr val="FFFFFF"/>
                </a:solidFill>
                <a:latin typeface="Gill Sans MT" panose="020B0502020104020203" pitchFamily="34" charset="0"/>
                <a:ea typeface="Verdana" panose="020B0604030504040204" pitchFamily="34" charset="0"/>
                <a:cs typeface="Verdana" panose="020B0604030504040204" pitchFamily="34" charset="0"/>
              </a:rPr>
              <a:t>2 Railway Approach, Tonbridge, TN9 2RQ</a:t>
            </a:r>
          </a:p>
        </p:txBody>
      </p:sp>
      <p:pic>
        <p:nvPicPr>
          <p:cNvPr id="5" name="docshape7"/>
          <p:cNvPicPr>
            <a:picLocks noChangeAspect="1" noChangeArrowheads="1"/>
          </p:cNvPicPr>
          <p:nvPr/>
        </p:nvPicPr>
        <p:blipFill rotWithShape="1">
          <a:blip r:embed="rId4">
            <a:extLst>
              <a:ext uri="{28A0092B-C50C-407E-A947-70E740481C1C}">
                <a14:useLocalDpi xmlns:a14="http://schemas.microsoft.com/office/drawing/2010/main" val="0"/>
              </a:ext>
            </a:extLst>
          </a:blip>
          <a:srcRect l="72192"/>
          <a:stretch/>
        </p:blipFill>
        <p:spPr bwMode="auto">
          <a:xfrm>
            <a:off x="7137927" y="5791712"/>
            <a:ext cx="2754702" cy="9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3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5509" y="63757"/>
            <a:ext cx="3140204" cy="5740033"/>
          </a:xfrm>
          <a:prstGeom prst="rect">
            <a:avLst/>
          </a:prstGeom>
          <a:noFill/>
          <a:ln>
            <a:noFill/>
          </a:ln>
        </p:spPr>
        <p:txBody>
          <a:bodyPr wrap="square" numCol="1" spcCol="216000" rtlCol="0">
            <a:spAutoFit/>
          </a:bodyPr>
          <a:lstStyle/>
          <a:p>
            <a:pPr>
              <a:lnSpc>
                <a:spcPct val="150000"/>
              </a:lnSpc>
              <a:spcAft>
                <a:spcPts val="600"/>
              </a:spcAft>
            </a:pPr>
            <a:r>
              <a:rPr lang="en-US" sz="1200" b="1" dirty="0">
                <a:solidFill>
                  <a:srgbClr val="002060"/>
                </a:solidFill>
                <a:latin typeface="Gill Sans MT" panose="020B0502020104020203" pitchFamily="34" charset="0"/>
              </a:rPr>
              <a:t>TERMS</a:t>
            </a:r>
          </a:p>
          <a:p>
            <a:r>
              <a:rPr lang="en-US" sz="1200" dirty="0">
                <a:solidFill>
                  <a:srgbClr val="002060"/>
                </a:solidFill>
                <a:latin typeface="Gill Sans MT" panose="020B0502020104020203" pitchFamily="34" charset="0"/>
              </a:rPr>
              <a:t>Available on The Arch Company’s Standard</a:t>
            </a:r>
          </a:p>
          <a:p>
            <a:r>
              <a:rPr lang="en-US" sz="1200" dirty="0">
                <a:solidFill>
                  <a:srgbClr val="002060"/>
                </a:solidFill>
                <a:latin typeface="Gill Sans MT" panose="020B0502020104020203" pitchFamily="34" charset="0"/>
              </a:rPr>
              <a:t>Tenancy Agreement typically 3 or 6 years subject to negotiation. Other lease terms available.</a:t>
            </a:r>
          </a:p>
          <a:p>
            <a:endParaRPr lang="en-US" sz="1200" dirty="0">
              <a:solidFill>
                <a:srgbClr val="002060"/>
              </a:solidFill>
              <a:latin typeface="Gill Sans MT" panose="020B0502020104020203" pitchFamily="34" charset="0"/>
            </a:endParaRPr>
          </a:p>
          <a:p>
            <a:r>
              <a:rPr lang="en-US" sz="1200" dirty="0">
                <a:solidFill>
                  <a:srgbClr val="002060"/>
                </a:solidFill>
                <a:latin typeface="Gill Sans MT" panose="020B0502020104020203" pitchFamily="34" charset="0"/>
              </a:rPr>
              <a:t>All agreements will be granted outside Sections 24-28 of the Landlord and Tenant Act 1954 Part II.</a:t>
            </a:r>
          </a:p>
          <a:p>
            <a:endParaRPr lang="en-US" sz="1200" dirty="0">
              <a:solidFill>
                <a:srgbClr val="002060"/>
              </a:solidFill>
              <a:latin typeface="Gill Sans MT" panose="020B0502020104020203" pitchFamily="34" charset="0"/>
            </a:endParaRPr>
          </a:p>
          <a:p>
            <a:pPr>
              <a:lnSpc>
                <a:spcPct val="150000"/>
              </a:lnSpc>
              <a:spcAft>
                <a:spcPts val="600"/>
              </a:spcAft>
            </a:pPr>
            <a:r>
              <a:rPr lang="en-US" sz="1200" b="1" dirty="0">
                <a:solidFill>
                  <a:srgbClr val="002060"/>
                </a:solidFill>
                <a:latin typeface="Gill Sans MT" panose="020B0502020104020203" pitchFamily="34" charset="0"/>
              </a:rPr>
              <a:t>RENT</a:t>
            </a:r>
          </a:p>
          <a:p>
            <a:r>
              <a:rPr lang="en-US" sz="1200" dirty="0">
                <a:solidFill>
                  <a:srgbClr val="002060"/>
                </a:solidFill>
                <a:latin typeface="Gill Sans MT" panose="020B0502020104020203" pitchFamily="34" charset="0"/>
              </a:rPr>
              <a:t>£18,000 per annum exclusive, payable quarterly in advance.</a:t>
            </a:r>
          </a:p>
          <a:p>
            <a:endParaRPr lang="en-US" sz="1200" dirty="0">
              <a:solidFill>
                <a:srgbClr val="002060"/>
              </a:solidFill>
              <a:latin typeface="Gill Sans MT" panose="020B0502020104020203" pitchFamily="34" charset="0"/>
            </a:endParaRPr>
          </a:p>
          <a:p>
            <a:pPr>
              <a:lnSpc>
                <a:spcPct val="150000"/>
              </a:lnSpc>
              <a:spcAft>
                <a:spcPts val="600"/>
              </a:spcAft>
            </a:pPr>
            <a:r>
              <a:rPr lang="en-US" sz="1200" b="1" dirty="0">
                <a:solidFill>
                  <a:srgbClr val="002060"/>
                </a:solidFill>
                <a:latin typeface="Gill Sans MT" panose="020B0502020104020203" pitchFamily="34" charset="0"/>
              </a:rPr>
              <a:t>VAT</a:t>
            </a:r>
          </a:p>
          <a:p>
            <a:r>
              <a:rPr lang="en-US" sz="1200" dirty="0">
                <a:solidFill>
                  <a:srgbClr val="002060"/>
                </a:solidFill>
                <a:latin typeface="Gill Sans MT" panose="020B0502020104020203" pitchFamily="34" charset="0"/>
              </a:rPr>
              <a:t>VAT is payable.</a:t>
            </a:r>
          </a:p>
          <a:p>
            <a:endParaRPr lang="en-US" sz="1200" dirty="0">
              <a:solidFill>
                <a:srgbClr val="002060"/>
              </a:solidFill>
              <a:latin typeface="Gill Sans MT" panose="020B0502020104020203" pitchFamily="34" charset="0"/>
            </a:endParaRPr>
          </a:p>
          <a:p>
            <a:pPr>
              <a:lnSpc>
                <a:spcPct val="150000"/>
              </a:lnSpc>
              <a:spcAft>
                <a:spcPts val="600"/>
              </a:spcAft>
            </a:pPr>
            <a:r>
              <a:rPr lang="en-US" sz="1200" b="1" dirty="0">
                <a:solidFill>
                  <a:srgbClr val="002060"/>
                </a:solidFill>
                <a:latin typeface="Gill Sans MT" panose="020B0502020104020203" pitchFamily="34" charset="0"/>
              </a:rPr>
              <a:t>SERVICE CHARGE</a:t>
            </a:r>
          </a:p>
          <a:p>
            <a:r>
              <a:rPr lang="en-US" sz="1200" dirty="0">
                <a:solidFill>
                  <a:srgbClr val="002060"/>
                </a:solidFill>
                <a:latin typeface="Gill Sans MT" panose="020B0502020104020203" pitchFamily="34" charset="0"/>
              </a:rPr>
              <a:t>To be confirmed</a:t>
            </a:r>
          </a:p>
          <a:p>
            <a:endParaRPr lang="en-US" sz="1200" dirty="0">
              <a:solidFill>
                <a:srgbClr val="002060"/>
              </a:solidFill>
              <a:latin typeface="Gill Sans MT" panose="020B0502020104020203" pitchFamily="34" charset="0"/>
            </a:endParaRPr>
          </a:p>
          <a:p>
            <a:pPr>
              <a:lnSpc>
                <a:spcPct val="150000"/>
              </a:lnSpc>
              <a:spcAft>
                <a:spcPts val="600"/>
              </a:spcAft>
            </a:pPr>
            <a:r>
              <a:rPr lang="en-US" sz="1200" b="1" dirty="0">
                <a:solidFill>
                  <a:srgbClr val="002060"/>
                </a:solidFill>
                <a:latin typeface="Gill Sans MT" panose="020B0502020104020203" pitchFamily="34" charset="0"/>
              </a:rPr>
              <a:t>BUSINESS RATES</a:t>
            </a:r>
          </a:p>
          <a:p>
            <a:r>
              <a:rPr lang="en-US" sz="1200" dirty="0">
                <a:solidFill>
                  <a:srgbClr val="002060"/>
                </a:solidFill>
                <a:latin typeface="Gill Sans MT" panose="020B0502020104020203" pitchFamily="34" charset="0"/>
              </a:rPr>
              <a:t>Enquiries from the VOA Website indicate that the property is described as ‘Shop and premises’ with a rateable value of £7,900. </a:t>
            </a:r>
          </a:p>
          <a:p>
            <a:endParaRPr lang="en-US" sz="1200" dirty="0">
              <a:solidFill>
                <a:srgbClr val="FF0000"/>
              </a:solidFill>
              <a:latin typeface="Gill Sans MT" panose="020B0502020104020203" pitchFamily="34" charset="0"/>
            </a:endParaRPr>
          </a:p>
        </p:txBody>
      </p:sp>
      <p:sp>
        <p:nvSpPr>
          <p:cNvPr id="5" name="TextBox 4"/>
          <p:cNvSpPr txBox="1"/>
          <p:nvPr/>
        </p:nvSpPr>
        <p:spPr>
          <a:xfrm>
            <a:off x="138467" y="97396"/>
            <a:ext cx="3165664" cy="6571030"/>
          </a:xfrm>
          <a:prstGeom prst="rect">
            <a:avLst/>
          </a:prstGeom>
          <a:noFill/>
          <a:ln>
            <a:noFill/>
          </a:ln>
        </p:spPr>
        <p:txBody>
          <a:bodyPr wrap="square" numCol="1" spcCol="216000" rtlCol="0">
            <a:spAutoFit/>
          </a:bodyPr>
          <a:lstStyle/>
          <a:p>
            <a:pPr lvl="0">
              <a:lnSpc>
                <a:spcPct val="150000"/>
              </a:lnSpc>
              <a:spcAft>
                <a:spcPts val="600"/>
              </a:spcAft>
            </a:pPr>
            <a:r>
              <a:rPr lang="en-US" sz="1200" b="1" dirty="0">
                <a:solidFill>
                  <a:srgbClr val="002060"/>
                </a:solidFill>
                <a:latin typeface="Gill Sans MT" panose="020B0502020104020203" pitchFamily="34" charset="0"/>
              </a:rPr>
              <a:t>LOCATION</a:t>
            </a:r>
          </a:p>
          <a:p>
            <a:r>
              <a:rPr lang="en-GB" sz="1200" dirty="0">
                <a:solidFill>
                  <a:srgbClr val="002060"/>
                </a:solidFill>
                <a:latin typeface="Gill Sans MT" panose="020B0502020104020203" pitchFamily="34" charset="0"/>
              </a:rPr>
              <a:t>Railway Approach is situated directly between Tonbridge Mainline Station and the town’s commercial area.</a:t>
            </a:r>
          </a:p>
          <a:p>
            <a:endParaRPr lang="en-GB" sz="1200" dirty="0">
              <a:solidFill>
                <a:srgbClr val="002060"/>
              </a:solidFill>
              <a:latin typeface="Gill Sans MT" panose="020B0502020104020203" pitchFamily="34" charset="0"/>
            </a:endParaRPr>
          </a:p>
          <a:p>
            <a:r>
              <a:rPr lang="en-US" sz="1200" dirty="0">
                <a:solidFill>
                  <a:srgbClr val="002060"/>
                </a:solidFill>
                <a:latin typeface="Gill Sans MT" panose="020B0502020104020203" pitchFamily="34" charset="0"/>
              </a:rPr>
              <a:t>The parade is within 50 </a:t>
            </a:r>
            <a:r>
              <a:rPr lang="en-US" sz="1200" dirty="0" err="1">
                <a:solidFill>
                  <a:srgbClr val="002060"/>
                </a:solidFill>
                <a:latin typeface="Gill Sans MT" panose="020B0502020104020203" pitchFamily="34" charset="0"/>
              </a:rPr>
              <a:t>metres</a:t>
            </a:r>
            <a:r>
              <a:rPr lang="en-US" sz="1200" dirty="0">
                <a:solidFill>
                  <a:srgbClr val="002060"/>
                </a:solidFill>
                <a:latin typeface="Gill Sans MT" panose="020B0502020104020203" pitchFamily="34" charset="0"/>
              </a:rPr>
              <a:t> of Tonbridge Mainline Station, which provides a fast and frequent train service to central London stations, with a maximum journey time of around 35 minutes.</a:t>
            </a:r>
          </a:p>
          <a:p>
            <a:endParaRPr lang="en-US" sz="1200" dirty="0">
              <a:solidFill>
                <a:srgbClr val="002060"/>
              </a:solidFill>
              <a:latin typeface="Gill Sans MT" panose="020B0502020104020203" pitchFamily="34" charset="0"/>
            </a:endParaRPr>
          </a:p>
          <a:p>
            <a:pPr lvl="0">
              <a:lnSpc>
                <a:spcPct val="150000"/>
              </a:lnSpc>
              <a:spcAft>
                <a:spcPts val="600"/>
              </a:spcAft>
            </a:pPr>
            <a:r>
              <a:rPr lang="en-US" sz="1200" b="1" dirty="0">
                <a:solidFill>
                  <a:srgbClr val="002060"/>
                </a:solidFill>
                <a:latin typeface="Gill Sans MT" panose="020B0502020104020203" pitchFamily="34" charset="0"/>
              </a:rPr>
              <a:t>DESCRIPTION </a:t>
            </a:r>
          </a:p>
          <a:p>
            <a:r>
              <a:rPr lang="en-US" sz="1200" dirty="0">
                <a:solidFill>
                  <a:srgbClr val="002060"/>
                </a:solidFill>
                <a:latin typeface="Gill Sans MT" panose="020B0502020104020203" pitchFamily="34" charset="0"/>
              </a:rPr>
              <a:t>Access to the front is via Railway Approach with access to the lower ground floor via Barden Road. The full parade comprises 8 mixed-use</a:t>
            </a:r>
          </a:p>
          <a:p>
            <a:r>
              <a:rPr lang="en-US" sz="1200" dirty="0">
                <a:solidFill>
                  <a:srgbClr val="002060"/>
                </a:solidFill>
                <a:latin typeface="Gill Sans MT" panose="020B0502020104020203" pitchFamily="34" charset="0"/>
              </a:rPr>
              <a:t>units. Surrounding occupiers include Lidl, </a:t>
            </a:r>
            <a:r>
              <a:rPr lang="en-US" sz="1200" dirty="0" err="1">
                <a:solidFill>
                  <a:srgbClr val="002060"/>
                </a:solidFill>
                <a:latin typeface="Gill Sans MT" panose="020B0502020104020203" pitchFamily="34" charset="0"/>
              </a:rPr>
              <a:t>Ladbrooks</a:t>
            </a:r>
            <a:r>
              <a:rPr lang="en-US" sz="1200" dirty="0">
                <a:solidFill>
                  <a:srgbClr val="002060"/>
                </a:solidFill>
                <a:latin typeface="Gill Sans MT" panose="020B0502020104020203" pitchFamily="34" charset="0"/>
              </a:rPr>
              <a:t>, Pizza </a:t>
            </a:r>
            <a:r>
              <a:rPr lang="en-US" sz="1200" dirty="0" err="1">
                <a:solidFill>
                  <a:srgbClr val="002060"/>
                </a:solidFill>
                <a:latin typeface="Gill Sans MT" panose="020B0502020104020203" pitchFamily="34" charset="0"/>
              </a:rPr>
              <a:t>GoGo</a:t>
            </a:r>
            <a:r>
              <a:rPr lang="en-US" sz="1200" dirty="0">
                <a:solidFill>
                  <a:srgbClr val="002060"/>
                </a:solidFill>
                <a:latin typeface="Gill Sans MT" panose="020B0502020104020203" pitchFamily="34" charset="0"/>
              </a:rPr>
              <a:t>, and </a:t>
            </a:r>
            <a:r>
              <a:rPr lang="en-GB" sz="1200" dirty="0">
                <a:solidFill>
                  <a:srgbClr val="002060"/>
                </a:solidFill>
                <a:latin typeface="Gill Sans MT" panose="020B0502020104020203" pitchFamily="34" charset="0"/>
              </a:rPr>
              <a:t>Railway Groceries.</a:t>
            </a:r>
            <a:endParaRPr lang="en-US" sz="1200" dirty="0">
              <a:solidFill>
                <a:srgbClr val="002060"/>
              </a:solidFill>
              <a:latin typeface="Gill Sans MT" panose="020B0502020104020203" pitchFamily="34" charset="0"/>
            </a:endParaRPr>
          </a:p>
          <a:p>
            <a:endParaRPr lang="en-US" sz="1200" dirty="0">
              <a:solidFill>
                <a:srgbClr val="002060"/>
              </a:solidFill>
              <a:latin typeface="Gill Sans MT" panose="020B0502020104020203" pitchFamily="34" charset="0"/>
            </a:endParaRPr>
          </a:p>
          <a:p>
            <a:pPr lvl="0">
              <a:lnSpc>
                <a:spcPct val="150000"/>
              </a:lnSpc>
              <a:spcAft>
                <a:spcPts val="600"/>
              </a:spcAft>
            </a:pPr>
            <a:r>
              <a:rPr lang="en-US" sz="1200" b="1" dirty="0">
                <a:solidFill>
                  <a:srgbClr val="002060"/>
                </a:solidFill>
                <a:latin typeface="Gill Sans MT" panose="020B0502020104020203" pitchFamily="34" charset="0"/>
              </a:rPr>
              <a:t>FLOOR AREA</a:t>
            </a:r>
          </a:p>
          <a:p>
            <a:pPr lvl="0">
              <a:spcAft>
                <a:spcPts val="600"/>
              </a:spcAft>
            </a:pPr>
            <a:r>
              <a:rPr lang="en-US" sz="1200" dirty="0">
                <a:solidFill>
                  <a:srgbClr val="002060"/>
                </a:solidFill>
                <a:latin typeface="Gill Sans MT" panose="020B0502020104020203" pitchFamily="34" charset="0"/>
              </a:rPr>
              <a:t>The unit has the following approx. floor area:</a:t>
            </a:r>
          </a:p>
          <a:p>
            <a:r>
              <a:rPr lang="en-US" sz="1200" dirty="0">
                <a:solidFill>
                  <a:srgbClr val="002060"/>
                </a:solidFill>
                <a:latin typeface="Gill Sans MT" panose="020B0502020104020203" pitchFamily="34" charset="0"/>
              </a:rPr>
              <a:t>34 SQ M (370 SQ FT) </a:t>
            </a:r>
          </a:p>
          <a:p>
            <a:endParaRPr lang="en-US" sz="1200" dirty="0">
              <a:solidFill>
                <a:srgbClr val="002060"/>
              </a:solidFill>
              <a:latin typeface="Gill Sans MT" panose="020B0502020104020203" pitchFamily="34" charset="0"/>
            </a:endParaRPr>
          </a:p>
          <a:p>
            <a:pPr>
              <a:lnSpc>
                <a:spcPct val="150000"/>
              </a:lnSpc>
              <a:spcAft>
                <a:spcPts val="600"/>
              </a:spcAft>
            </a:pPr>
            <a:r>
              <a:rPr lang="en-US" sz="1200" b="1" dirty="0">
                <a:solidFill>
                  <a:srgbClr val="002060"/>
                </a:solidFill>
                <a:latin typeface="Gill Sans MT" panose="020B0502020104020203" pitchFamily="34" charset="0"/>
              </a:rPr>
              <a:t>PLANNING</a:t>
            </a:r>
          </a:p>
          <a:p>
            <a:r>
              <a:rPr lang="en-US" sz="1200" dirty="0">
                <a:solidFill>
                  <a:srgbClr val="002060"/>
                </a:solidFill>
                <a:latin typeface="Gill Sans MT" panose="020B0502020104020203" pitchFamily="34" charset="0"/>
              </a:rPr>
              <a:t>We are informed that the property can be used for CLASS E planning uses. </a:t>
            </a:r>
          </a:p>
          <a:p>
            <a:endParaRPr lang="en-US" sz="1200" dirty="0">
              <a:solidFill>
                <a:srgbClr val="002060"/>
              </a:solidFill>
              <a:latin typeface="Gill Sans MT" panose="020B0502020104020203" pitchFamily="34" charset="0"/>
            </a:endParaRPr>
          </a:p>
          <a:p>
            <a:endParaRPr lang="en-US" sz="1200" dirty="0">
              <a:solidFill>
                <a:srgbClr val="002060"/>
              </a:solidFill>
              <a:latin typeface="Gill Sans MT" panose="020B0502020104020203" pitchFamily="34" charset="0"/>
            </a:endParaRPr>
          </a:p>
          <a:p>
            <a:r>
              <a:rPr lang="en-US" sz="1200" dirty="0">
                <a:solidFill>
                  <a:srgbClr val="002060"/>
                </a:solidFill>
                <a:latin typeface="Gill Sans MT" panose="020B0502020104020203" pitchFamily="34" charset="0"/>
              </a:rPr>
              <a:t>Interested parties are advised to make their own enquiries to ensure their use is lawful. </a:t>
            </a:r>
          </a:p>
          <a:p>
            <a:endParaRPr lang="en-US" sz="1200" dirty="0">
              <a:solidFill>
                <a:schemeClr val="accent5">
                  <a:lumMod val="50000"/>
                </a:schemeClr>
              </a:solidFill>
              <a:latin typeface="Gill Sans MT" panose="020B0502020104020203" pitchFamily="34" charset="0"/>
            </a:endParaRPr>
          </a:p>
        </p:txBody>
      </p:sp>
      <p:sp>
        <p:nvSpPr>
          <p:cNvPr id="9" name="TextBox 8"/>
          <p:cNvSpPr txBox="1"/>
          <p:nvPr/>
        </p:nvSpPr>
        <p:spPr>
          <a:xfrm>
            <a:off x="6638544" y="58679"/>
            <a:ext cx="3129199" cy="5913157"/>
          </a:xfrm>
          <a:prstGeom prst="rect">
            <a:avLst/>
          </a:prstGeom>
          <a:noFill/>
          <a:ln>
            <a:noFill/>
          </a:ln>
        </p:spPr>
        <p:txBody>
          <a:bodyPr wrap="square" rtlCol="0">
            <a:spAutoFit/>
          </a:bodyPr>
          <a:lstStyle/>
          <a:p>
            <a:pPr lvl="0" defTabSz="290215">
              <a:lnSpc>
                <a:spcPct val="150000"/>
              </a:lnSpc>
              <a:spcAft>
                <a:spcPts val="600"/>
              </a:spcAft>
            </a:pPr>
            <a:r>
              <a:rPr lang="en-US" sz="1200" b="1" dirty="0">
                <a:solidFill>
                  <a:srgbClr val="002060"/>
                </a:solidFill>
                <a:latin typeface="Gill Sans MT" panose="020B0502020104020203" pitchFamily="34" charset="0"/>
              </a:rPr>
              <a:t>POSSESSION</a:t>
            </a:r>
            <a:endParaRPr lang="en-US" sz="1200" dirty="0">
              <a:solidFill>
                <a:srgbClr val="002060"/>
              </a:solidFill>
              <a:latin typeface="Gill Sans MT" panose="020B0502020104020203" pitchFamily="34" charset="0"/>
            </a:endParaRPr>
          </a:p>
          <a:p>
            <a:pPr lvl="0" defTabSz="290215"/>
            <a:r>
              <a:rPr lang="en-US" sz="1200" dirty="0">
                <a:solidFill>
                  <a:srgbClr val="002060"/>
                </a:solidFill>
                <a:latin typeface="Gill Sans MT" panose="020B0502020104020203" pitchFamily="34" charset="0"/>
              </a:rPr>
              <a:t>Upon completion of legal formalities.</a:t>
            </a:r>
          </a:p>
          <a:p>
            <a:pPr lvl="0" defTabSz="290215"/>
            <a:endParaRPr lang="en-US" sz="1200" b="1" dirty="0">
              <a:solidFill>
                <a:srgbClr val="002060"/>
              </a:solidFill>
              <a:latin typeface="Gill Sans MT" panose="020B0502020104020203" pitchFamily="34" charset="0"/>
            </a:endParaRPr>
          </a:p>
          <a:p>
            <a:pPr defTabSz="290215">
              <a:lnSpc>
                <a:spcPct val="150000"/>
              </a:lnSpc>
              <a:spcAft>
                <a:spcPts val="600"/>
              </a:spcAft>
            </a:pPr>
            <a:r>
              <a:rPr lang="en-US" sz="1200" b="1" dirty="0">
                <a:solidFill>
                  <a:srgbClr val="002060"/>
                </a:solidFill>
                <a:latin typeface="Gill Sans MT" panose="020B0502020104020203" pitchFamily="34" charset="0"/>
              </a:rPr>
              <a:t>LEGAL COSTS</a:t>
            </a:r>
            <a:endParaRPr lang="en-US" sz="1200" dirty="0">
              <a:solidFill>
                <a:srgbClr val="002060"/>
              </a:solidFill>
              <a:latin typeface="Gill Sans MT" panose="020B0502020104020203" pitchFamily="34" charset="0"/>
            </a:endParaRPr>
          </a:p>
          <a:p>
            <a:pPr defTabSz="290215"/>
            <a:r>
              <a:rPr lang="en-US" sz="1200" dirty="0">
                <a:solidFill>
                  <a:srgbClr val="002060"/>
                </a:solidFill>
                <a:latin typeface="Gill Sans MT" panose="020B0502020104020203" pitchFamily="34" charset="0"/>
              </a:rPr>
              <a:t>Each party to be responsible for their own legal costs. In the event a Tenant decides not to use a solicitor, a fee of £395 plus VAT will be payable for a Standard Tenancy. Should prospective tenants wish to alter a premises, a License To Alter fee of £350 plus VAT will be payable.</a:t>
            </a:r>
          </a:p>
          <a:p>
            <a:pPr defTabSz="290215"/>
            <a:endParaRPr lang="en-US" sz="1200" dirty="0">
              <a:solidFill>
                <a:srgbClr val="002060"/>
              </a:solidFill>
              <a:latin typeface="Gill Sans MT" panose="020B0502020104020203" pitchFamily="34" charset="0"/>
            </a:endParaRPr>
          </a:p>
          <a:p>
            <a:pPr defTabSz="290215">
              <a:lnSpc>
                <a:spcPct val="150000"/>
              </a:lnSpc>
              <a:spcAft>
                <a:spcPts val="600"/>
              </a:spcAft>
            </a:pPr>
            <a:r>
              <a:rPr lang="en-US" sz="1200" b="1" dirty="0">
                <a:solidFill>
                  <a:srgbClr val="002060"/>
                </a:solidFill>
                <a:latin typeface="Gill Sans MT" panose="020B0502020104020203" pitchFamily="34" charset="0"/>
              </a:rPr>
              <a:t>VIEWING</a:t>
            </a:r>
          </a:p>
          <a:p>
            <a:pPr defTabSz="290215">
              <a:spcAft>
                <a:spcPts val="600"/>
              </a:spcAft>
            </a:pPr>
            <a:r>
              <a:rPr lang="en-US" sz="1200" dirty="0">
                <a:solidFill>
                  <a:srgbClr val="002060"/>
                </a:solidFill>
                <a:latin typeface="Gill Sans MT" panose="020B0502020104020203" pitchFamily="34" charset="0"/>
              </a:rPr>
              <a:t>Strictly by appointment through sole agents Bracketts:</a:t>
            </a:r>
          </a:p>
          <a:p>
            <a:pPr defTabSz="290215">
              <a:spcBef>
                <a:spcPts val="600"/>
              </a:spcBef>
              <a:spcAft>
                <a:spcPts val="600"/>
              </a:spcAft>
            </a:pPr>
            <a:r>
              <a:rPr lang="en-US" sz="1200" dirty="0">
                <a:solidFill>
                  <a:srgbClr val="002060"/>
                </a:solidFill>
                <a:latin typeface="Gill Sans MT" panose="020B0502020104020203" pitchFamily="34" charset="0"/>
              </a:rPr>
              <a:t>Telephone: </a:t>
            </a:r>
            <a:r>
              <a:rPr lang="en-US" sz="1200" b="1" dirty="0">
                <a:solidFill>
                  <a:srgbClr val="002060"/>
                </a:solidFill>
                <a:latin typeface="Gill Sans MT" panose="020B0502020104020203" pitchFamily="34" charset="0"/>
              </a:rPr>
              <a:t>01732 350503</a:t>
            </a:r>
          </a:p>
          <a:p>
            <a:pPr defTabSz="290215">
              <a:spcBef>
                <a:spcPts val="600"/>
              </a:spcBef>
            </a:pPr>
            <a:r>
              <a:rPr lang="en-US" sz="1200" b="1" dirty="0">
                <a:solidFill>
                  <a:srgbClr val="002060"/>
                </a:solidFill>
                <a:latin typeface="Gill Sans MT" panose="020B0502020104020203" pitchFamily="34" charset="0"/>
              </a:rPr>
              <a:t>Josh O’Brien</a:t>
            </a:r>
          </a:p>
          <a:p>
            <a:pPr defTabSz="290215">
              <a:spcAft>
                <a:spcPts val="600"/>
              </a:spcAft>
            </a:pPr>
            <a:r>
              <a:rPr lang="en-US" sz="1200" dirty="0">
                <a:solidFill>
                  <a:srgbClr val="002060"/>
                </a:solidFill>
                <a:latin typeface="Gill Sans MT" panose="020B0502020104020203" pitchFamily="34" charset="0"/>
              </a:rPr>
              <a:t>josh.o’brien@bracketts.co.uk</a:t>
            </a:r>
            <a:endParaRPr lang="en-US" sz="1200" b="1" dirty="0">
              <a:solidFill>
                <a:srgbClr val="002060"/>
              </a:solidFill>
              <a:latin typeface="Gill Sans MT" panose="020B0502020104020203" pitchFamily="34" charset="0"/>
            </a:endParaRPr>
          </a:p>
          <a:p>
            <a:pPr defTabSz="290215">
              <a:spcBef>
                <a:spcPts val="600"/>
              </a:spcBef>
            </a:pPr>
            <a:r>
              <a:rPr lang="en-US" sz="1200" b="1" dirty="0">
                <a:solidFill>
                  <a:srgbClr val="002060"/>
                </a:solidFill>
                <a:latin typeface="Gill Sans MT" panose="020B0502020104020203" pitchFamily="34" charset="0"/>
              </a:rPr>
              <a:t>Dominic Tomlinson</a:t>
            </a:r>
          </a:p>
          <a:p>
            <a:pPr defTabSz="290215">
              <a:spcAft>
                <a:spcPts val="600"/>
              </a:spcAft>
            </a:pPr>
            <a:r>
              <a:rPr lang="en-US" sz="1200" dirty="0">
                <a:solidFill>
                  <a:srgbClr val="002060"/>
                </a:solidFill>
                <a:latin typeface="Gill Sans MT" panose="020B0502020104020203" pitchFamily="34" charset="0"/>
              </a:rPr>
              <a:t>dominic.tomlinson@bracketts.co.uk</a:t>
            </a:r>
          </a:p>
          <a:p>
            <a:pPr defTabSz="290215">
              <a:spcBef>
                <a:spcPts val="488"/>
              </a:spcBef>
            </a:pPr>
            <a:r>
              <a:rPr lang="en-US" sz="1200" dirty="0">
                <a:solidFill>
                  <a:srgbClr val="002060"/>
                </a:solidFill>
                <a:latin typeface="Gill Sans MT" panose="020B0502020104020203" pitchFamily="34" charset="0"/>
              </a:rPr>
              <a:t>			</a:t>
            </a:r>
            <a:r>
              <a:rPr lang="en-US" sz="1200" i="1" dirty="0">
                <a:solidFill>
                  <a:srgbClr val="002060"/>
                </a:solidFill>
                <a:latin typeface="Gill Sans MT" panose="020B0502020104020203" pitchFamily="34" charset="0"/>
              </a:rPr>
              <a:t>	   </a:t>
            </a:r>
          </a:p>
          <a:p>
            <a:pPr defTabSz="290215">
              <a:spcBef>
                <a:spcPts val="488"/>
              </a:spcBef>
            </a:pPr>
            <a:endParaRPr lang="en-US" sz="1200" i="1" dirty="0">
              <a:solidFill>
                <a:srgbClr val="002060"/>
              </a:solidFill>
              <a:latin typeface="Gill Sans MT" panose="020B0502020104020203" pitchFamily="34" charset="0"/>
            </a:endParaRPr>
          </a:p>
          <a:p>
            <a:pPr defTabSz="290215">
              <a:spcBef>
                <a:spcPts val="488"/>
              </a:spcBef>
            </a:pPr>
            <a:r>
              <a:rPr lang="en-US" sz="1200" i="1" dirty="0">
                <a:solidFill>
                  <a:srgbClr val="002060"/>
                </a:solidFill>
                <a:latin typeface="Gill Sans MT" panose="020B0502020104020203" pitchFamily="34" charset="0"/>
              </a:rPr>
              <a:t>						</a:t>
            </a:r>
            <a:r>
              <a:rPr lang="en-US" sz="1200" i="1">
                <a:solidFill>
                  <a:srgbClr val="002060"/>
                </a:solidFill>
                <a:latin typeface="Gill Sans MT" panose="020B0502020104020203" pitchFamily="34" charset="0"/>
              </a:rPr>
              <a:t>   </a:t>
            </a:r>
            <a:r>
              <a:rPr lang="en-US" sz="1200" i="1" dirty="0">
                <a:solidFill>
                  <a:srgbClr val="002060"/>
                </a:solidFill>
                <a:latin typeface="Gill Sans MT" panose="020B0502020104020203" pitchFamily="34" charset="0"/>
              </a:rPr>
              <a:t>Subject to contract</a:t>
            </a:r>
          </a:p>
          <a:p>
            <a:pPr defTabSz="290215"/>
            <a:endParaRPr lang="en-US" sz="975" dirty="0">
              <a:solidFill>
                <a:schemeClr val="accent5">
                  <a:lumMod val="50000"/>
                </a:schemeClr>
              </a:solidFill>
              <a:latin typeface="Gill Sans MT" panose="020B0502020104020203" pitchFamily="34" charset="0"/>
            </a:endParaRPr>
          </a:p>
        </p:txBody>
      </p:sp>
      <p:sp>
        <p:nvSpPr>
          <p:cNvPr id="6" name="TextBox 5"/>
          <p:cNvSpPr txBox="1"/>
          <p:nvPr/>
        </p:nvSpPr>
        <p:spPr>
          <a:xfrm>
            <a:off x="3347638" y="5851774"/>
            <a:ext cx="6392205" cy="978750"/>
          </a:xfrm>
          <a:prstGeom prst="rect">
            <a:avLst/>
          </a:prstGeom>
          <a:noFill/>
        </p:spPr>
        <p:txBody>
          <a:bodyPr wrap="square" rtlCol="0">
            <a:spAutoFit/>
          </a:bodyPr>
          <a:lstStyle/>
          <a:p>
            <a:r>
              <a:rPr lang="en-GB" sz="800" dirty="0">
                <a:solidFill>
                  <a:schemeClr val="bg1">
                    <a:lumMod val="50000"/>
                  </a:schemeClr>
                </a:solidFill>
                <a:latin typeface="Gill Sans MT" panose="020B0502020104020203" pitchFamily="34" charset="0"/>
              </a:rPr>
              <a:t>Important Notice</a:t>
            </a:r>
          </a:p>
          <a:p>
            <a:r>
              <a:rPr lang="en-GB" sz="800" dirty="0">
                <a:solidFill>
                  <a:schemeClr val="bg1">
                    <a:lumMod val="50000"/>
                  </a:schemeClr>
                </a:solidFill>
                <a:latin typeface="Gill Sans MT" panose="020B0502020104020203" pitchFamily="34" charset="0"/>
              </a:rPr>
              <a:t>Bracketts, their clients and any joint agents give notice that they have no authority to make or give any representations or warranties in relation to the property. These particulars do not form part of any offer or contract and must not be relied upon as statements or representations of fact. The text, photographs and plans are for guidance only and are not necessarily comprehensive. Any areas, measurements or distances are approximate. It should not be assumed that the property has necessary planning, building regulation or other consents and Bracketts have not tested any services equipment or facilities. Purchasers must satisfy themselves by inspection or otherwise. Prices, rents or any other charges are exclusive of VAT unless stated to the contrary.</a:t>
            </a:r>
          </a:p>
        </p:txBody>
      </p:sp>
      <p:sp>
        <p:nvSpPr>
          <p:cNvPr id="2" name="Rectangle 1"/>
          <p:cNvSpPr/>
          <p:nvPr/>
        </p:nvSpPr>
        <p:spPr>
          <a:xfrm>
            <a:off x="122570" y="81672"/>
            <a:ext cx="3165664" cy="669558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7" name="Rectangle 6"/>
          <p:cNvSpPr/>
          <p:nvPr/>
        </p:nvSpPr>
        <p:spPr>
          <a:xfrm>
            <a:off x="3426366" y="81673"/>
            <a:ext cx="3089943" cy="577010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7"/>
          <p:cNvSpPr/>
          <p:nvPr/>
        </p:nvSpPr>
        <p:spPr>
          <a:xfrm>
            <a:off x="6638544" y="81672"/>
            <a:ext cx="3136630" cy="577010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Tree>
    <p:extLst>
      <p:ext uri="{BB962C8B-B14F-4D97-AF65-F5344CB8AC3E}">
        <p14:creationId xmlns:p14="http://schemas.microsoft.com/office/powerpoint/2010/main" val="306491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38"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8DC21FD-75CA-7F8A-0F30-86FBE509B8F0}"/>
              </a:ext>
            </a:extLst>
          </p:cNvPr>
          <p:cNvPicPr>
            <a:picLocks noChangeAspect="1"/>
          </p:cNvPicPr>
          <p:nvPr/>
        </p:nvPicPr>
        <p:blipFill>
          <a:blip r:embed="rId2"/>
          <a:srcRect t="1670" r="-2" b="12594"/>
          <a:stretch>
            <a:fillRect/>
          </a:stretch>
        </p:blipFill>
        <p:spPr>
          <a:xfrm>
            <a:off x="261406" y="557189"/>
            <a:ext cx="4605806" cy="5743618"/>
          </a:xfrm>
          <a:prstGeom prst="rect">
            <a:avLst/>
          </a:prstGeom>
          <a:solidFill>
            <a:srgbClr val="002060"/>
          </a:solidFill>
        </p:spPr>
      </p:pic>
      <p:pic>
        <p:nvPicPr>
          <p:cNvPr id="3" name="Picture 2">
            <a:extLst>
              <a:ext uri="{FF2B5EF4-FFF2-40B4-BE49-F238E27FC236}">
                <a16:creationId xmlns:a16="http://schemas.microsoft.com/office/drawing/2014/main" id="{CC20D682-72E9-81FA-FD83-7C70371CDD56}"/>
              </a:ext>
            </a:extLst>
          </p:cNvPr>
          <p:cNvPicPr>
            <a:picLocks noChangeAspect="1"/>
          </p:cNvPicPr>
          <p:nvPr/>
        </p:nvPicPr>
        <p:blipFill>
          <a:blip r:embed="rId3"/>
          <a:stretch>
            <a:fillRect/>
          </a:stretch>
        </p:blipFill>
        <p:spPr>
          <a:xfrm>
            <a:off x="5009741" y="737118"/>
            <a:ext cx="4752491" cy="5169159"/>
          </a:xfrm>
          <a:prstGeom prst="rect">
            <a:avLst/>
          </a:prstGeom>
        </p:spPr>
      </p:pic>
    </p:spTree>
    <p:extLst>
      <p:ext uri="{BB962C8B-B14F-4D97-AF65-F5344CB8AC3E}">
        <p14:creationId xmlns:p14="http://schemas.microsoft.com/office/powerpoint/2010/main" val="84761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5829" y="137161"/>
            <a:ext cx="3950684" cy="4094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 name="TextBox 2"/>
          <p:cNvSpPr txBox="1"/>
          <p:nvPr/>
        </p:nvSpPr>
        <p:spPr>
          <a:xfrm>
            <a:off x="364093" y="717496"/>
            <a:ext cx="3514154" cy="2933560"/>
          </a:xfrm>
          <a:prstGeom prst="rect">
            <a:avLst/>
          </a:prstGeom>
          <a:noFill/>
        </p:spPr>
        <p:txBody>
          <a:bodyPr wrap="square" rtlCol="0" anchor="ctr">
            <a:spAutoFit/>
          </a:bodyPr>
          <a:lstStyle/>
          <a:p>
            <a:pPr algn="ctr"/>
            <a:r>
              <a:rPr lang="en-US" sz="2000" b="1" dirty="0">
                <a:solidFill>
                  <a:srgbClr val="FF0000"/>
                </a:solidFill>
                <a:latin typeface="Gill Sans MT" panose="020B0502020104020203" pitchFamily="34" charset="0"/>
              </a:rPr>
              <a:t>TO LET</a:t>
            </a:r>
          </a:p>
          <a:p>
            <a:pPr algn="ctr"/>
            <a:endParaRPr lang="en-US" sz="2000" b="1" dirty="0">
              <a:solidFill>
                <a:schemeClr val="bg1"/>
              </a:solidFill>
              <a:latin typeface="Gill Sans MT" panose="020B0502020104020203" pitchFamily="34" charset="0"/>
            </a:endParaRPr>
          </a:p>
          <a:p>
            <a:pPr algn="ctr"/>
            <a:r>
              <a:rPr lang="en-US" sz="2000" b="1" dirty="0">
                <a:solidFill>
                  <a:schemeClr val="bg1"/>
                </a:solidFill>
                <a:latin typeface="Gill Sans MT" panose="020B0502020104020203" pitchFamily="34" charset="0"/>
              </a:rPr>
              <a:t>CLASS E RETAIL UNIT </a:t>
            </a:r>
            <a:endParaRPr lang="en-GB" sz="2000" b="1" dirty="0">
              <a:solidFill>
                <a:schemeClr val="bg1"/>
              </a:solidFill>
              <a:latin typeface="Gill Sans MT" panose="020B0502020104020203" pitchFamily="34" charset="0"/>
            </a:endParaRPr>
          </a:p>
          <a:p>
            <a:pPr algn="ctr"/>
            <a:endParaRPr lang="en-GB" sz="2000" b="1" dirty="0">
              <a:solidFill>
                <a:schemeClr val="bg1"/>
              </a:solidFill>
              <a:latin typeface="Gill Sans MT" panose="020B0502020104020203" pitchFamily="34" charset="0"/>
            </a:endParaRPr>
          </a:p>
          <a:p>
            <a:pPr algn="ctr"/>
            <a:r>
              <a:rPr lang="en-US" b="1" dirty="0">
                <a:solidFill>
                  <a:schemeClr val="bg1"/>
                </a:solidFill>
                <a:latin typeface="Gill Sans MT" panose="020B0502020104020203" pitchFamily="34" charset="0"/>
              </a:rPr>
              <a:t>34 SQ M (370 SQ FT) </a:t>
            </a:r>
          </a:p>
          <a:p>
            <a:pPr algn="ctr"/>
            <a:endParaRPr lang="en-US" b="1" dirty="0">
              <a:solidFill>
                <a:schemeClr val="bg1"/>
              </a:solidFill>
              <a:latin typeface="Gill Sans MT" panose="020B0502020104020203" pitchFamily="34" charset="0"/>
            </a:endParaRPr>
          </a:p>
          <a:p>
            <a:pPr algn="ctr"/>
            <a:r>
              <a:rPr lang="en-US" b="1" dirty="0">
                <a:solidFill>
                  <a:schemeClr val="bg1"/>
                </a:solidFill>
                <a:latin typeface="Gill Sans MT" panose="020B0502020104020203" pitchFamily="34" charset="0"/>
              </a:rPr>
              <a:t>2 Railway Approach</a:t>
            </a:r>
          </a:p>
          <a:p>
            <a:pPr algn="ctr"/>
            <a:r>
              <a:rPr lang="en-US" b="1" dirty="0">
                <a:solidFill>
                  <a:schemeClr val="bg1"/>
                </a:solidFill>
                <a:latin typeface="Gill Sans MT" panose="020B0502020104020203" pitchFamily="34" charset="0"/>
              </a:rPr>
              <a:t>Tonbridge</a:t>
            </a:r>
          </a:p>
          <a:p>
            <a:pPr algn="ctr"/>
            <a:r>
              <a:rPr lang="en-US" b="1" dirty="0">
                <a:solidFill>
                  <a:schemeClr val="bg1"/>
                </a:solidFill>
                <a:latin typeface="Gill Sans MT" panose="020B0502020104020203" pitchFamily="34" charset="0"/>
              </a:rPr>
              <a:t>TN9 2RQ</a:t>
            </a:r>
          </a:p>
          <a:p>
            <a:pPr algn="ctr"/>
            <a:endParaRPr lang="en-US" sz="1463" dirty="0">
              <a:solidFill>
                <a:schemeClr val="bg1"/>
              </a:solidFill>
              <a:latin typeface="Gill Sans MT" panose="020B0502020104020203" pitchFamily="34" charset="0"/>
            </a:endParaRPr>
          </a:p>
        </p:txBody>
      </p:sp>
      <p:pic>
        <p:nvPicPr>
          <p:cNvPr id="9" name="image9.jpeg"/>
          <p:cNvPicPr/>
          <p:nvPr/>
        </p:nvPicPr>
        <p:blipFill>
          <a:blip r:embed="rId2" cstate="print"/>
          <a:stretch>
            <a:fillRect/>
          </a:stretch>
        </p:blipFill>
        <p:spPr>
          <a:xfrm>
            <a:off x="1394945" y="4293661"/>
            <a:ext cx="1452452" cy="502861"/>
          </a:xfrm>
          <a:prstGeom prst="rect">
            <a:avLst/>
          </a:prstGeom>
        </p:spPr>
      </p:pic>
      <p:sp>
        <p:nvSpPr>
          <p:cNvPr id="5" name="TextBox 4"/>
          <p:cNvSpPr txBox="1"/>
          <p:nvPr/>
        </p:nvSpPr>
        <p:spPr>
          <a:xfrm>
            <a:off x="944047" y="4796522"/>
            <a:ext cx="2354247" cy="1885131"/>
          </a:xfrm>
          <a:prstGeom prst="rect">
            <a:avLst/>
          </a:prstGeom>
          <a:noFill/>
        </p:spPr>
        <p:txBody>
          <a:bodyPr wrap="square" rtlCol="0">
            <a:spAutoFit/>
          </a:bodyPr>
          <a:lstStyle/>
          <a:p>
            <a:pPr algn="ctr"/>
            <a:r>
              <a:rPr lang="en-GB" sz="1200" dirty="0">
                <a:solidFill>
                  <a:srgbClr val="002060"/>
                </a:solidFill>
                <a:latin typeface="Gill Sans MT" panose="020B0502020104020203" pitchFamily="34" charset="0"/>
              </a:rPr>
              <a:t>132 High Street </a:t>
            </a:r>
          </a:p>
          <a:p>
            <a:pPr algn="ctr"/>
            <a:r>
              <a:rPr lang="en-GB" sz="1200" dirty="0">
                <a:solidFill>
                  <a:srgbClr val="002060"/>
                </a:solidFill>
                <a:latin typeface="Gill Sans MT" panose="020B0502020104020203" pitchFamily="34" charset="0"/>
              </a:rPr>
              <a:t>Tonbridge </a:t>
            </a:r>
          </a:p>
          <a:p>
            <a:pPr algn="ctr"/>
            <a:r>
              <a:rPr lang="en-GB" sz="1200" dirty="0">
                <a:solidFill>
                  <a:srgbClr val="002060"/>
                </a:solidFill>
                <a:latin typeface="Gill Sans MT" panose="020B0502020104020203" pitchFamily="34" charset="0"/>
              </a:rPr>
              <a:t>Kent TN9 1BB</a:t>
            </a:r>
          </a:p>
          <a:p>
            <a:pPr algn="ctr"/>
            <a:r>
              <a:rPr lang="en-GB" sz="1200" dirty="0">
                <a:solidFill>
                  <a:srgbClr val="002060"/>
                </a:solidFill>
                <a:latin typeface="Gill Sans MT" panose="020B0502020104020203" pitchFamily="34" charset="0"/>
              </a:rPr>
              <a:t>Tel: (01732) 350503</a:t>
            </a:r>
          </a:p>
          <a:p>
            <a:pPr algn="ctr"/>
            <a:r>
              <a:rPr lang="en-GB" sz="1200" dirty="0">
                <a:solidFill>
                  <a:srgbClr val="002060"/>
                </a:solidFill>
                <a:latin typeface="Gill Sans MT" panose="020B0502020104020203" pitchFamily="34" charset="0"/>
              </a:rPr>
              <a:t>E-mail: info@bracketts.co.uk </a:t>
            </a:r>
          </a:p>
          <a:p>
            <a:pPr algn="ctr">
              <a:lnSpc>
                <a:spcPct val="150000"/>
              </a:lnSpc>
            </a:pPr>
            <a:r>
              <a:rPr lang="en-GB" sz="1200" dirty="0">
                <a:solidFill>
                  <a:srgbClr val="002060"/>
                </a:solidFill>
                <a:latin typeface="Gill Sans MT" panose="020B0502020104020203" pitchFamily="34" charset="0"/>
                <a:hlinkClick r:id="rId3"/>
              </a:rPr>
              <a:t>www.bracketts.co.uk</a:t>
            </a:r>
            <a:endParaRPr lang="en-GB" dirty="0">
              <a:solidFill>
                <a:srgbClr val="002060"/>
              </a:solidFill>
              <a:latin typeface="Gill Sans MT" panose="020B0502020104020203" pitchFamily="34" charset="0"/>
            </a:endParaRPr>
          </a:p>
          <a:p>
            <a:pPr algn="ctr">
              <a:lnSpc>
                <a:spcPct val="150000"/>
              </a:lnSpc>
            </a:pPr>
            <a:r>
              <a:rPr lang="en-GB" sz="1100" dirty="0">
                <a:solidFill>
                  <a:srgbClr val="002060"/>
                </a:solidFill>
                <a:latin typeface="Gill Sans MT" panose="020B0502020104020203" pitchFamily="34" charset="0"/>
              </a:rPr>
              <a:t>Also at 27-29 High Street, </a:t>
            </a:r>
          </a:p>
          <a:p>
            <a:pPr algn="ctr"/>
            <a:r>
              <a:rPr lang="en-GB" sz="1100" dirty="0">
                <a:solidFill>
                  <a:srgbClr val="002060"/>
                </a:solidFill>
                <a:latin typeface="Gill Sans MT" panose="020B0502020104020203" pitchFamily="34" charset="0"/>
              </a:rPr>
              <a:t>Tunbridge Wells, Kent </a:t>
            </a:r>
          </a:p>
          <a:p>
            <a:pPr algn="ctr"/>
            <a:r>
              <a:rPr lang="en-GB" sz="1100" dirty="0">
                <a:solidFill>
                  <a:srgbClr val="002060"/>
                </a:solidFill>
                <a:latin typeface="Gill Sans MT" panose="020B0502020104020203" pitchFamily="34" charset="0"/>
              </a:rPr>
              <a:t>Tel: (01892) 533733</a:t>
            </a:r>
          </a:p>
        </p:txBody>
      </p:sp>
      <p:pic>
        <p:nvPicPr>
          <p:cNvPr id="6" name="Picture 5">
            <a:extLst>
              <a:ext uri="{FF2B5EF4-FFF2-40B4-BE49-F238E27FC236}">
                <a16:creationId xmlns:a16="http://schemas.microsoft.com/office/drawing/2014/main" id="{E90272AD-BAC0-5283-B941-6F32210A7EFA}"/>
              </a:ext>
            </a:extLst>
          </p:cNvPr>
          <p:cNvPicPr>
            <a:picLocks noChangeAspect="1"/>
          </p:cNvPicPr>
          <p:nvPr/>
        </p:nvPicPr>
        <p:blipFill>
          <a:blip r:embed="rId4" cstate="print">
            <a:extLst>
              <a:ext uri="{28A0092B-C50C-407E-A947-70E740481C1C}">
                <a14:useLocalDpi xmlns:a14="http://schemas.microsoft.com/office/drawing/2010/main" val="0"/>
              </a:ext>
            </a:extLst>
          </a:blip>
          <a:srcRect b="15188"/>
          <a:stretch>
            <a:fillRect/>
          </a:stretch>
        </p:blipFill>
        <p:spPr>
          <a:xfrm>
            <a:off x="4187891" y="137161"/>
            <a:ext cx="5497286" cy="3496773"/>
          </a:xfrm>
          <a:prstGeom prst="rect">
            <a:avLst/>
          </a:prstGeom>
        </p:spPr>
      </p:pic>
      <p:pic>
        <p:nvPicPr>
          <p:cNvPr id="8" name="Picture 7">
            <a:extLst>
              <a:ext uri="{FF2B5EF4-FFF2-40B4-BE49-F238E27FC236}">
                <a16:creationId xmlns:a16="http://schemas.microsoft.com/office/drawing/2014/main" id="{4858E2B8-E907-2CDA-E07E-D983A101B338}"/>
              </a:ext>
            </a:extLst>
          </p:cNvPr>
          <p:cNvPicPr>
            <a:picLocks noChangeAspect="1"/>
          </p:cNvPicPr>
          <p:nvPr/>
        </p:nvPicPr>
        <p:blipFill>
          <a:blip r:embed="rId5" cstate="print">
            <a:extLst>
              <a:ext uri="{28A0092B-C50C-407E-A947-70E740481C1C}">
                <a14:useLocalDpi xmlns:a14="http://schemas.microsoft.com/office/drawing/2010/main" val="0"/>
              </a:ext>
            </a:extLst>
          </a:blip>
          <a:srcRect b="28889"/>
          <a:stretch>
            <a:fillRect/>
          </a:stretch>
        </p:blipFill>
        <p:spPr>
          <a:xfrm>
            <a:off x="4187891" y="3749768"/>
            <a:ext cx="5497286" cy="2931885"/>
          </a:xfrm>
          <a:prstGeom prst="rect">
            <a:avLst/>
          </a:prstGeom>
        </p:spPr>
      </p:pic>
    </p:spTree>
    <p:extLst>
      <p:ext uri="{BB962C8B-B14F-4D97-AF65-F5344CB8AC3E}">
        <p14:creationId xmlns:p14="http://schemas.microsoft.com/office/powerpoint/2010/main" val="2978019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18475</TotalTime>
  <Words>575</Words>
  <Application>Microsoft Office PowerPoint</Application>
  <PresentationFormat>A4 Paper (210x297 mm)</PresentationFormat>
  <Paragraphs>74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Barber</dc:creator>
  <cp:lastModifiedBy>Abbey Mitchell</cp:lastModifiedBy>
  <cp:revision>155</cp:revision>
  <cp:lastPrinted>2022-06-07T06:41:52Z</cp:lastPrinted>
  <dcterms:created xsi:type="dcterms:W3CDTF">2022-03-02T09:17:55Z</dcterms:created>
  <dcterms:modified xsi:type="dcterms:W3CDTF">2026-06-16T09:43:08Z</dcterms:modified>
</cp:coreProperties>
</file>